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F3428C-B062-4E68-B434-DEF95747E3A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15FE84-D389-461E-94C6-1BD7DECDA2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народного единства»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977622"/>
          </a:xfrm>
        </p:spPr>
        <p:txBody>
          <a:bodyPr>
            <a:normAutofit lnSpcReduction="10000"/>
          </a:bodyPr>
          <a:lstStyle/>
          <a:p>
            <a:r>
              <a:rPr lang="kk-KZ" dirty="0" smtClean="0"/>
              <a:t>Тематическое занятие по лепке</a:t>
            </a:r>
          </a:p>
          <a:p>
            <a:endParaRPr lang="kk-KZ" dirty="0"/>
          </a:p>
          <a:p>
            <a:endParaRPr lang="kk-KZ" dirty="0" smtClean="0"/>
          </a:p>
          <a:p>
            <a:pPr algn="r"/>
            <a:endParaRPr lang="kk-KZ" sz="1700" dirty="0" smtClean="0"/>
          </a:p>
          <a:p>
            <a:pPr algn="r"/>
            <a:endParaRPr lang="kk-KZ" sz="1700" dirty="0"/>
          </a:p>
          <a:p>
            <a:pPr algn="r"/>
            <a:endParaRPr lang="kk-KZ" sz="1700" dirty="0" smtClean="0"/>
          </a:p>
          <a:p>
            <a:pPr algn="r"/>
            <a:endParaRPr lang="kk-KZ" sz="1700" dirty="0"/>
          </a:p>
          <a:p>
            <a:pPr algn="r"/>
            <a:r>
              <a:rPr lang="kk-KZ" sz="1700" dirty="0" smtClean="0"/>
              <a:t>Воспитатель</a:t>
            </a:r>
            <a:r>
              <a:rPr lang="ru-RU" sz="1700" dirty="0" smtClean="0"/>
              <a:t>: Коростелева С.Ю.</a:t>
            </a:r>
            <a:endParaRPr lang="ru-RU" sz="1700" dirty="0"/>
          </a:p>
        </p:txBody>
      </p:sp>
      <p:pic>
        <p:nvPicPr>
          <p:cNvPr id="1026" name="Picture 2" descr="https://animated-images.su/_ph/53/2/5857176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429000"/>
            <a:ext cx="2975993" cy="29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k.bazis.kz/_cache/user_6/newsLarge/2015_19_05__10_09_43__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А знаете ли вы пословицы о дружбе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?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(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выучить)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Старый друг лучше новых двух.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Дружба - великая сила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Друг за друга держаться - ничего не бояться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- Вот какие пословицы сочинил наш народ. Потому что понимал, что дружба – это великая сила. Народы всех национальностей живут сплочённо, помогают друг другу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          -Споем вместе о дружбе!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www.alemtat.kz/wp-content/uploads/2018/05/1-may-2018-1080x108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t="5166" r="11124" b="17182"/>
          <a:stretch/>
        </p:blipFill>
        <p:spPr bwMode="auto">
          <a:xfrm>
            <a:off x="467544" y="4941168"/>
            <a:ext cx="1658645" cy="163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всем советуем дружить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064" y="5455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3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10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k.bazis.kz/_cache/user_6/newsLarge/2015_19_05__10_09_43__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>
                <a:solidFill>
                  <a:schemeClr val="bg1"/>
                </a:solidFill>
              </a:rPr>
              <a:t>хочу предложить вам сделать из пластилина маленьких человечков, которые взявшись за руки обнимут нашу страну и покажут как они дружны, хоть и </a:t>
            </a:r>
            <a:r>
              <a:rPr lang="ru-RU" b="1" dirty="0" smtClean="0">
                <a:solidFill>
                  <a:schemeClr val="bg1"/>
                </a:solidFill>
              </a:rPr>
              <a:t>разные</a:t>
            </a:r>
          </a:p>
          <a:p>
            <a:r>
              <a:rPr lang="ru-RU" b="1" dirty="0">
                <a:solidFill>
                  <a:schemeClr val="bg1"/>
                </a:solidFill>
              </a:rPr>
              <a:t>Т</a:t>
            </a:r>
            <a:r>
              <a:rPr lang="ru-RU" b="1" dirty="0" smtClean="0">
                <a:solidFill>
                  <a:schemeClr val="bg1"/>
                </a:solidFill>
              </a:rPr>
              <a:t>уловище </a:t>
            </a:r>
            <a:r>
              <a:rPr lang="ru-RU" b="1" dirty="0">
                <a:solidFill>
                  <a:schemeClr val="bg1"/>
                </a:solidFill>
              </a:rPr>
              <a:t>овальное делаем из </a:t>
            </a:r>
            <a:r>
              <a:rPr lang="ru-RU" b="1" dirty="0" smtClean="0">
                <a:solidFill>
                  <a:schemeClr val="bg1"/>
                </a:solidFill>
              </a:rPr>
              <a:t>колбаски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Голова круглая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Руки </a:t>
            </a:r>
            <a:r>
              <a:rPr lang="ru-RU" b="1" dirty="0">
                <a:solidFill>
                  <a:schemeClr val="bg1"/>
                </a:solidFill>
              </a:rPr>
              <a:t>и ноги тоже делаем из колбаски,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Теперь </a:t>
            </a:r>
            <a:r>
              <a:rPr lang="ru-RU" b="1" dirty="0">
                <a:solidFill>
                  <a:schemeClr val="bg1"/>
                </a:solidFill>
              </a:rPr>
              <a:t>все </a:t>
            </a:r>
            <a:r>
              <a:rPr lang="ru-RU" b="1" dirty="0" smtClean="0">
                <a:solidFill>
                  <a:schemeClr val="bg1"/>
                </a:solidFill>
              </a:rPr>
              <a:t>соединяем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icrosoft\Desktop\Новая папка (2)\P00426-202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4346" y="1772816"/>
            <a:ext cx="1116126" cy="1488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rosoft\Desktop\Новая папка (2)\P00426-202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846138" y="2962890"/>
            <a:ext cx="1480048" cy="111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rosoft\Desktop\Новая папка (2)\P00426-2028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74" y="2962890"/>
            <a:ext cx="1480048" cy="111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crosoft\Desktop\Новая папка (2)\P00426-202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9961" y="3784809"/>
            <a:ext cx="1232688" cy="1643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icrosoft\Desktop\Новая папка (2)\P00426-2029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89460"/>
            <a:ext cx="1364266" cy="1819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k.bazis.kz/_cache/user_6/newsLarge/2015_19_05__10_09_43__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А теперь делаем Землю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Она у нас круглая.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Размещаем на центре картона и приплющиваем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Вокруг располагаем наших человечков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icrosoft\Desktop\Новая папка (2)\P00426-2036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t="5860" b="36925"/>
          <a:stretch/>
        </p:blipFill>
        <p:spPr bwMode="auto">
          <a:xfrm>
            <a:off x="4355976" y="760623"/>
            <a:ext cx="1224136" cy="120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crosoft\Desktop\Новая папка (2)\P00426-2036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0" t="25207" b="26463"/>
          <a:stretch/>
        </p:blipFill>
        <p:spPr bwMode="auto">
          <a:xfrm>
            <a:off x="6300192" y="760623"/>
            <a:ext cx="1426168" cy="122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crosoft\Desktop\Новая папка (2)\P00426-203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9781" y="2924944"/>
            <a:ext cx="1999989" cy="149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crosoft\Desktop\Новая папка (2)\P00426-2038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51" y="4941167"/>
            <a:ext cx="2252017" cy="168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rosoft\Desktop\img1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Мы </a:t>
            </a:r>
            <a:r>
              <a:rPr lang="ru-RU" sz="2400" b="1" dirty="0" smtClean="0">
                <a:solidFill>
                  <a:schemeClr val="bg1"/>
                </a:solidFill>
              </a:rPr>
              <a:t>дружной семьёй </a:t>
            </a:r>
            <a:r>
              <a:rPr lang="ru-RU" sz="2400" b="1" dirty="0">
                <a:solidFill>
                  <a:schemeClr val="bg1"/>
                </a:solidFill>
              </a:rPr>
              <a:t>живем в </a:t>
            </a:r>
            <a:r>
              <a:rPr lang="ru-RU" sz="2400" b="1" dirty="0" smtClean="0">
                <a:solidFill>
                  <a:schemeClr val="bg1"/>
                </a:solidFill>
              </a:rPr>
              <a:t>Казахстане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Татары, уйгуры и русские с нами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Так пусть же крепнет во веки </a:t>
            </a:r>
            <a:r>
              <a:rPr lang="ru-RU" sz="2400" b="1" dirty="0" smtClean="0">
                <a:solidFill>
                  <a:schemeClr val="bg1"/>
                </a:solidFill>
              </a:rPr>
              <a:t>веков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Дружба </a:t>
            </a:r>
            <a:r>
              <a:rPr lang="ru-RU" sz="2400" b="1" dirty="0">
                <a:solidFill>
                  <a:schemeClr val="bg1"/>
                </a:solidFill>
              </a:rPr>
              <a:t>народов всех возрастов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Дружба народов - не просто слова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Дружба народов навеки жива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Дружба народов - счастливые дети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Колос на ниве и сила в расцвете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Дружба народов - бескрайний простор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Мир и согласие, девичий хор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Звонкая песнь чабана молодого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</a:rPr>
              <a:t>Сад, виноград возле дома родного.</a:t>
            </a:r>
          </a:p>
        </p:txBody>
      </p:sp>
      <p:sp>
        <p:nvSpPr>
          <p:cNvPr id="4" name="AutoShape 4" descr="https://fsd.kopilkaurokov.ru/up/html/2017/04/03/k_58e2439128ac9/406152_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Microsoft\Desktop\406152_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138477" y="160337"/>
            <a:ext cx="1753783" cy="1564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ttps://ds102nsk.edusite.ru/images/23489999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https://i.pinimg.com/736x/1d/ba/ba/1dbabae17b082283772a2e993e42ff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68004"/>
            <a:ext cx="1654969" cy="164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im0-tub-kz.yandex.net/i?id=05118c194087a05b778a9001cc68bff8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789045"/>
            <a:ext cx="1152129" cy="1740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s://i.pinimg.com/236x/54/f4/de/54f4de822f8074761e5f8dd8039b4342.jpg?nii=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32" y="835726"/>
            <a:ext cx="1252978" cy="177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s://cdn1.vectorstock.com/i/1000x1000/28/65/uzbekistan-vector-2124286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4"/>
          <a:stretch/>
        </p:blipFill>
        <p:spPr bwMode="auto">
          <a:xfrm>
            <a:off x="138477" y="3605089"/>
            <a:ext cx="1396815" cy="1600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avatars.mds.yandex.net/get-pdb/2805977/56f301a4-8321-43b4-bde1-763efb78d790/s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02" y="5013176"/>
            <a:ext cx="1714037" cy="1682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https://img2.freepng.ru/20190722/eqp/kisspng-folk-costume-child-vector-graphics-clothing-stock-5d35939272dd71.69232910156379227447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2" y="5255428"/>
            <a:ext cx="1457594" cy="1392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edorovka.kostanay.gov.kz/zagruz/images/1-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264696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- Ребята, о каком празднике мы сегодня говорили?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О 1 мае –Дне Единства народов Казахстана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</a:t>
            </a:r>
            <a:r>
              <a:rPr lang="ru-RU" sz="2400" b="1" dirty="0">
                <a:solidFill>
                  <a:schemeClr val="bg1"/>
                </a:solidFill>
              </a:rPr>
              <a:t>самое главное в этом празднике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Все народы </a:t>
            </a:r>
            <a:r>
              <a:rPr lang="ru-RU" sz="2400" b="1" dirty="0">
                <a:solidFill>
                  <a:schemeClr val="accent2"/>
                </a:solidFill>
              </a:rPr>
              <a:t>К</a:t>
            </a:r>
            <a:r>
              <a:rPr lang="ru-RU" sz="2400" b="1" dirty="0" smtClean="0">
                <a:solidFill>
                  <a:schemeClr val="accent2"/>
                </a:solidFill>
              </a:rPr>
              <a:t>азахстана живут мирно и дружно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edorovka.kostanay.gov.kz/zagruz/images/1-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Я желаю вам жить дружно и мирно и помнить о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великой силе дружбы!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429000"/>
            <a:ext cx="6264696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До новых встреч!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навыков работы с пластилином, пробуждение интереса к лепке.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Задачи:</a:t>
            </a:r>
          </a:p>
          <a:p>
            <a:r>
              <a:rPr lang="ru-RU" dirty="0"/>
              <a:t>1. Совершенствовать умения детей скатывать кусочек пластилина, круговыми движениями ладоней, придавая ему шарообразную форму.</a:t>
            </a:r>
          </a:p>
          <a:p>
            <a:r>
              <a:rPr lang="ru-RU" dirty="0"/>
              <a:t>2. Учить приему сплющивания шарика на горизонтальной поверхности для получения плоского изображения исходной формы.</a:t>
            </a:r>
          </a:p>
          <a:p>
            <a:r>
              <a:rPr lang="ru-RU" dirty="0"/>
              <a:t>3. Закрепить умение детей отделять от большого куска пластилина небольшие комочки и раскатывать их между ладонями прямыми движениями обеих рук.</a:t>
            </a:r>
          </a:p>
          <a:p>
            <a:r>
              <a:rPr lang="ru-RU" dirty="0"/>
              <a:t>4. Развивать умение ориентироваться на листе бумаги.</a:t>
            </a:r>
          </a:p>
          <a:p>
            <a:r>
              <a:rPr lang="ru-RU" dirty="0"/>
              <a:t>5. Развивать мелкую моторику.</a:t>
            </a:r>
          </a:p>
          <a:p>
            <a:r>
              <a:rPr lang="ru-RU" dirty="0"/>
              <a:t>6. Воспитывать у детей отзывчивость, </a:t>
            </a:r>
            <a:r>
              <a:rPr lang="ru-RU" dirty="0" smtClean="0"/>
              <a:t>доброту</a:t>
            </a:r>
          </a:p>
          <a:p>
            <a:r>
              <a:rPr lang="ru-RU" i="1" dirty="0" err="1"/>
              <a:t>Билингвальный</a:t>
            </a:r>
            <a:r>
              <a:rPr lang="ru-RU" i="1" dirty="0"/>
              <a:t> компонент</a:t>
            </a:r>
            <a:r>
              <a:rPr lang="ru-RU" dirty="0"/>
              <a:t>: </a:t>
            </a:r>
            <a:r>
              <a:rPr lang="ru-RU" dirty="0" err="1"/>
              <a:t>көпұлтты</a:t>
            </a:r>
            <a:r>
              <a:rPr lang="ru-RU" dirty="0"/>
              <a:t> – многонациональность, </a:t>
            </a:r>
            <a:r>
              <a:rPr lang="ru-RU" dirty="0" err="1"/>
              <a:t>бірлік</a:t>
            </a:r>
            <a:r>
              <a:rPr lang="ru-RU" dirty="0"/>
              <a:t> – единство, </a:t>
            </a:r>
            <a:r>
              <a:rPr lang="ru-RU" dirty="0" err="1"/>
              <a:t>Қазахстан</a:t>
            </a:r>
            <a:r>
              <a:rPr lang="ru-RU" dirty="0"/>
              <a:t> - </a:t>
            </a:r>
            <a:r>
              <a:rPr lang="ru-RU" dirty="0" err="1"/>
              <a:t>достық</a:t>
            </a:r>
            <a:r>
              <a:rPr lang="ru-RU" dirty="0"/>
              <a:t> </a:t>
            </a:r>
            <a:r>
              <a:rPr lang="ru-RU" dirty="0" err="1"/>
              <a:t>елі</a:t>
            </a:r>
            <a:r>
              <a:rPr lang="ru-RU" dirty="0"/>
              <a:t> – Казахстан – страна дружбы.</a:t>
            </a:r>
          </a:p>
        </p:txBody>
      </p:sp>
    </p:spTree>
    <p:extLst>
      <p:ext uri="{BB962C8B-B14F-4D97-AF65-F5344CB8AC3E}">
        <p14:creationId xmlns:p14="http://schemas.microsoft.com/office/powerpoint/2010/main" val="14437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уважаемые родители !</a:t>
            </a:r>
            <a:b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нашего занятия предлагаю подготовить : пластилин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цветов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салфетка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рук; доска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лепки, картон.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162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/>
              <a:t>Уважаемые родители! </a:t>
            </a:r>
            <a:br>
              <a:rPr lang="ru-RU" b="1" i="1" dirty="0"/>
            </a:br>
            <a:r>
              <a:rPr lang="ru-RU" b="1" i="1" dirty="0"/>
              <a:t>Объясните, пожалуйста, ребёнку задания, сфотографируйте его в процессе их выполнения  и поделитесь этой информацией с воспитателями. </a:t>
            </a:r>
            <a:br>
              <a:rPr lang="ru-RU" b="1" i="1" dirty="0"/>
            </a:br>
            <a:r>
              <a:rPr lang="ru-RU" b="1" i="1" dirty="0"/>
              <a:t>Спасибо за помощь!</a:t>
            </a:r>
            <a:br>
              <a:rPr lang="ru-RU" b="1" i="1" dirty="0"/>
            </a:br>
            <a:endParaRPr lang="ru-RU" b="1" i="1" dirty="0"/>
          </a:p>
          <a:p>
            <a:endParaRPr lang="ru-RU" dirty="0"/>
          </a:p>
        </p:txBody>
      </p:sp>
      <p:pic>
        <p:nvPicPr>
          <p:cNvPr id="2050" name="Picture 2" descr="C:\Users\Microsoft\Desktop\Новая папка (2)\P00426-2026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6"/>
          <a:stretch/>
        </p:blipFill>
        <p:spPr bwMode="auto">
          <a:xfrm>
            <a:off x="3779912" y="2538614"/>
            <a:ext cx="1656184" cy="1720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0028.zerenda.aqmoedu.kz/arc/attach/496/248454/maind64b63ef613b48062557236171bf200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46" y="3310"/>
            <a:ext cx="9171246" cy="68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Здравствуйте, дорогие ребята!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8363272" cy="38164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Ребята, сегодня мне бы хотелось с вами поговорить о нашей необъятной стране </a:t>
            </a:r>
            <a:r>
              <a:rPr lang="ru-RU" sz="2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Казахстан.</a:t>
            </a:r>
          </a:p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i="1" dirty="0" err="1">
                <a:solidFill>
                  <a:schemeClr val="bg1"/>
                </a:solidFill>
              </a:rPr>
              <a:t>Сәлем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саған</a:t>
            </a:r>
            <a:r>
              <a:rPr lang="ru-RU" b="1" i="1" dirty="0">
                <a:solidFill>
                  <a:schemeClr val="bg1"/>
                </a:solidFill>
              </a:rPr>
              <a:t> алтын </a:t>
            </a:r>
            <a:r>
              <a:rPr lang="ru-RU" b="1" i="1" dirty="0" err="1">
                <a:solidFill>
                  <a:schemeClr val="bg1"/>
                </a:solidFill>
              </a:rPr>
              <a:t>күн</a:t>
            </a:r>
            <a:endParaRPr lang="ru-RU" b="1" i="1" dirty="0">
              <a:solidFill>
                <a:schemeClr val="bg1"/>
              </a:solidFill>
            </a:endParaRPr>
          </a:p>
          <a:p>
            <a:pPr algn="ctr"/>
            <a:r>
              <a:rPr lang="ru-RU" b="1" i="1" dirty="0" err="1">
                <a:solidFill>
                  <a:schemeClr val="bg1"/>
                </a:solidFill>
              </a:rPr>
              <a:t>Сәлем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саған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көк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аспан</a:t>
            </a:r>
            <a:endParaRPr lang="ru-RU" b="1" i="1" dirty="0">
              <a:solidFill>
                <a:schemeClr val="bg1"/>
              </a:solidFill>
            </a:endParaRPr>
          </a:p>
          <a:p>
            <a:pPr algn="ctr"/>
            <a:r>
              <a:rPr lang="ru-RU" b="1" i="1" dirty="0" err="1">
                <a:solidFill>
                  <a:schemeClr val="bg1"/>
                </a:solidFill>
              </a:rPr>
              <a:t>Сәлем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саған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жер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ана</a:t>
            </a:r>
            <a:endParaRPr lang="ru-RU" b="1" i="1" dirty="0">
              <a:solidFill>
                <a:schemeClr val="bg1"/>
              </a:solidFill>
            </a:endParaRPr>
          </a:p>
          <a:p>
            <a:pPr algn="ctr"/>
            <a:r>
              <a:rPr lang="ru-RU" b="1" i="1" dirty="0" err="1">
                <a:solidFill>
                  <a:schemeClr val="bg1"/>
                </a:solidFill>
              </a:rPr>
              <a:t>Сәлем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саған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досым</a:t>
            </a:r>
            <a:endParaRPr lang="ru-RU" b="1" i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0028.zerenda.aqmoedu.kz/arc/attach/496/248454/maind64b63ef613b48062557236171bf200b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46" y="3310"/>
            <a:ext cx="9171246" cy="68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6480720" cy="5832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Живут в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Казахстане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разные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Народы с давних пор: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Одним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леса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по нраву,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Другим степной простор.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У каждого народа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Язык свой и наряд,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Один черкеску носит,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Другой надел халат.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Один рыбак с рожденья,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Другой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верблюдовод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,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Один кумыс готовит,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Другой готовит мед.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Одним милее осень,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Другим милей весна</a:t>
            </a: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А Родина –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наш Казахстан,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У нас у всех одна!</a:t>
            </a:r>
          </a:p>
        </p:txBody>
      </p:sp>
      <p:pic>
        <p:nvPicPr>
          <p:cNvPr id="4098" name="Picture 2" descr="https://www.chitalnya.ru/upload2/400/b8199586c9afc3ca8af9682799bc456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4" y="116632"/>
            <a:ext cx="1309546" cy="18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beesona.ru/upload/881/1cd4bd7e737c2d04dd31d5171c0e1311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9" y="4365104"/>
            <a:ext cx="2487422" cy="21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pdb/2805977/56f301a4-8321-43b4-bde1-763efb78d790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8225"/>
            <a:ext cx="2047878" cy="2009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banner2.cleanpng.com/20180210/cgw/kisspng-mongolia-mongols-cartoon-illustration-mongolian-doll-5a7f5b239b6e66.43043936151829584363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2060848"/>
            <a:ext cx="1252109" cy="17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gifki.org/data/media/107/tanets-animatsionnaya-kartinka-043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41143"/>
            <a:ext cx="1656184" cy="212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.pinimg.com/736x/cd/32/dc/cd32dc75d9d3fc9978a9b0c9a7c0d1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8662"/>
            <a:ext cx="2257865" cy="1739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lashainasy.kz/userdata/news/2019/news_126155/thumb_b/photo_131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2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Великий праздник ПЕРВОМАЙ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Первого мая наша страна будет отмечать замечательный праздник – День единства народов Казахстана.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Это </a:t>
            </a:r>
            <a:r>
              <a:rPr lang="ru-RU" b="1" dirty="0">
                <a:solidFill>
                  <a:srgbClr val="002060"/>
                </a:solidFill>
              </a:rPr>
              <a:t>праздник мира, труда, дружбы. Поодиночке не сделать того, что можно сделать вместе.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Один </a:t>
            </a:r>
            <a:r>
              <a:rPr lang="ru-RU" b="1" dirty="0">
                <a:solidFill>
                  <a:srgbClr val="002060"/>
                </a:solidFill>
              </a:rPr>
              <a:t>посадит дерево, а все вместе – сад. Один успеет положить только кирпич, а вместе уже построили дом!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Соединяет </a:t>
            </a:r>
            <a:r>
              <a:rPr lang="ru-RU" b="1" dirty="0">
                <a:solidFill>
                  <a:srgbClr val="002060"/>
                </a:solidFill>
              </a:rPr>
              <a:t>людей дружба. </a:t>
            </a:r>
          </a:p>
        </p:txBody>
      </p:sp>
      <p:sp>
        <p:nvSpPr>
          <p:cNvPr id="4" name="AutoShape 2" descr="http://www.volley.kz/userfiles/1363599026_2_prevyu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vatars.mds.yandex.net/get-pdb/1244670/4670e490-36e1-4d10-9c36-a046909288df/s1200?webp=fal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2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lashainasy.kz/userdata/news/2019/news_126155/thumb_b/photo_131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2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Слушаем и запоминаем!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3" y="764704"/>
            <a:ext cx="7287549" cy="5832648"/>
          </a:xfrm>
        </p:spPr>
        <p:txBody>
          <a:bodyPr>
            <a:noAutofit/>
          </a:bodyPr>
          <a:lstStyle/>
          <a:p>
            <a:r>
              <a:rPr lang="ru-RU" sz="2200" dirty="0"/>
              <a:t> </a:t>
            </a:r>
            <a:r>
              <a:rPr lang="ru-RU" sz="2100" b="1" dirty="0">
                <a:solidFill>
                  <a:srgbClr val="002060"/>
                </a:solidFill>
              </a:rPr>
              <a:t>Казахстане проживают представители более </a:t>
            </a:r>
            <a:r>
              <a:rPr lang="ru-RU" sz="2100" b="1" dirty="0" smtClean="0">
                <a:solidFill>
                  <a:srgbClr val="002060"/>
                </a:solidFill>
              </a:rPr>
              <a:t>ста национальностей</a:t>
            </a:r>
            <a:r>
              <a:rPr lang="ru-RU" sz="2100" b="1" dirty="0">
                <a:solidFill>
                  <a:srgbClr val="002060"/>
                </a:solidFill>
              </a:rPr>
              <a:t>. 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Коренные 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жители Казахстана – казахи. Они составляют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больше  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половины жителей республики. Представители других национальностей – русские, узбеки, киргизы, татары, азербайджанцы, турки, дунгане, уйгуры, немцы, украинцы, армяне и другие, живущие на территории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Республики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, являются равноправными гражданами республики Казахстан. Вместе мы преодолеваем трудности, делим радости.</a:t>
            </a:r>
            <a:r>
              <a:rPr lang="ru-RU" sz="2100" b="1" dirty="0">
                <a:solidFill>
                  <a:srgbClr val="002060"/>
                </a:solidFill>
              </a:rPr>
              <a:t> 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r>
              <a:rPr lang="ru-RU" sz="2100" b="1" dirty="0" smtClean="0">
                <a:solidFill>
                  <a:srgbClr val="002060"/>
                </a:solidFill>
              </a:rPr>
              <a:t>Немало </a:t>
            </a:r>
            <a:r>
              <a:rPr lang="ru-RU" sz="2100" b="1" dirty="0">
                <a:solidFill>
                  <a:srgbClr val="002060"/>
                </a:solidFill>
              </a:rPr>
              <a:t>тёплых слов можно сказать </a:t>
            </a:r>
            <a:r>
              <a:rPr lang="ru-RU" sz="2100" b="1" dirty="0" smtClean="0">
                <a:solidFill>
                  <a:srgbClr val="002060"/>
                </a:solidFill>
              </a:rPr>
              <a:t>о каждом </a:t>
            </a:r>
            <a:r>
              <a:rPr lang="ru-RU" sz="2100" b="1" dirty="0">
                <a:solidFill>
                  <a:srgbClr val="002060"/>
                </a:solidFill>
              </a:rPr>
              <a:t>народе. Каждый народ имеет богатую культуру. 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r>
              <a:rPr lang="ru-RU" sz="2100" b="1" dirty="0" smtClean="0">
                <a:solidFill>
                  <a:srgbClr val="002060"/>
                </a:solidFill>
              </a:rPr>
              <a:t>От </a:t>
            </a:r>
            <a:r>
              <a:rPr lang="ru-RU" sz="2100" b="1" dirty="0">
                <a:solidFill>
                  <a:srgbClr val="002060"/>
                </a:solidFill>
              </a:rPr>
              <a:t>поколения к поколению передаются сказания, легенды, традиции. По-разному рассказывают сказки разные народы, разные песни поют детям в колыбели, но всех их объединяет желание жить в мире, согласии, единстве. </a:t>
            </a:r>
          </a:p>
        </p:txBody>
      </p:sp>
      <p:pic>
        <p:nvPicPr>
          <p:cNvPr id="5124" name="Picture 4" descr="https://img.lovepik.com/element/40052/1165.png_8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325070"/>
            <a:ext cx="1080119" cy="1626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2.freepng.ru/20190628/sre/kisspng-russian-folk-dance-folklore-art-5d16190db49c45.226783151561729293739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r="17263"/>
          <a:stretch/>
        </p:blipFill>
        <p:spPr bwMode="auto">
          <a:xfrm>
            <a:off x="222092" y="1268760"/>
            <a:ext cx="1368152" cy="188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thumbs.dreamstime.com/b/tajikistan-%D0%BE-%D0%B5%D0%B2%D0%B0%D0%B5%D1%82-%D0%B8%D1%81%D1%82%D0%BE%D1%80%D0%B8%D1%87%D0%B5%D1%81%D0%BA%D0%BE%D0%B5-983891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54219"/>
            <a:ext cx="841643" cy="841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thumbs.dreamstime.com/b/%D0%B4%D0%B5%D0%B2%D1%83%D1%88%D0%BA%D0%B0-%D0%B2-%D0%B3%D1%80%D1%83%D0%B7%D0%B8%D0%BD%D1%81%D0%BA%D0%BE%D0%BC-%D0%BA%D0%BE%D1%81%D1%82%D1%8E%D0%BC%D0%B5-569987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r="24286"/>
          <a:stretch/>
        </p:blipFill>
        <p:spPr bwMode="auto">
          <a:xfrm flipH="1">
            <a:off x="8104587" y="5445224"/>
            <a:ext cx="730769" cy="1320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pp.userapi.com/c623220/v623220627/7071/nFWixj3l2z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1" y="4725144"/>
            <a:ext cx="1582414" cy="184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lashainasy.kz/userdata/news/2019/news_126155/thumb_b/photo_131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" y="0"/>
            <a:ext cx="9122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6263" cy="200223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Ребята, что вы можете сказать о народах нашей страны? Какие национальности, проживающие в Казахстане, вы знаете?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3" y="2420888"/>
            <a:ext cx="7287549" cy="4176464"/>
          </a:xfrm>
        </p:spPr>
        <p:txBody>
          <a:bodyPr>
            <a:noAutofit/>
          </a:bodyPr>
          <a:lstStyle/>
          <a:p>
            <a:r>
              <a:rPr lang="ru-RU" sz="2200" dirty="0"/>
              <a:t> </a:t>
            </a:r>
            <a:r>
              <a:rPr lang="ru-RU" sz="2100" b="1" dirty="0">
                <a:solidFill>
                  <a:srgbClr val="002060"/>
                </a:solidFill>
              </a:rPr>
              <a:t>Казахи, русские, узбеки, киргизы, татары, азербайджанцы, турки, немцы, украинцы, армяне и другие</a:t>
            </a:r>
            <a:r>
              <a:rPr lang="ru-RU" sz="21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- А как вы думаете, дружно ли живут народы в нашей стране? </a:t>
            </a:r>
            <a:endParaRPr lang="ru-RU" sz="2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100" b="1" dirty="0" smtClean="0">
                <a:solidFill>
                  <a:srgbClr val="002060"/>
                </a:solidFill>
              </a:rPr>
              <a:t>- Люди разных национальностей живут под мирным небом Казахстана очень дружно, единой семьёй</a:t>
            </a: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s://img.lovepik.com/element/40052/1165.png_8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325069"/>
            <a:ext cx="1557710" cy="2345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2.freepng.ru/20190628/sre/kisspng-russian-folk-dance-folklore-art-5d16190db49c45.226783151561729293739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r="17263"/>
          <a:stretch/>
        </p:blipFill>
        <p:spPr bwMode="auto">
          <a:xfrm>
            <a:off x="251520" y="325069"/>
            <a:ext cx="1541595" cy="2127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thumbs.dreamstime.com/b/tajikistan-%D0%BE-%D0%B5%D0%B2%D0%B0%D0%B5%D1%82-%D0%B8%D1%81%D1%82%D0%BE%D1%80%D0%B8%D1%87%D0%B5%D1%81%D0%BA%D0%BE%D0%B5-983891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68960"/>
            <a:ext cx="1310885" cy="1310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thumbs.dreamstime.com/b/%D0%B4%D0%B5%D0%B2%D1%83%D1%88%D0%BA%D0%B0-%D0%B2-%D0%B3%D1%80%D1%83%D0%B7%D0%B8%D0%BD%D1%81%D0%BA%D0%BE%D0%BC-%D0%BA%D0%BE%D1%81%D1%82%D1%8E%D0%BC%D0%B5-569987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r="24286"/>
          <a:stretch/>
        </p:blipFill>
        <p:spPr bwMode="auto">
          <a:xfrm flipH="1">
            <a:off x="7663958" y="4941168"/>
            <a:ext cx="899592" cy="1625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pp.userapi.com/c623220/v623220627/7071/nFWixj3l2z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0" y="4647970"/>
            <a:ext cx="1648727" cy="191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gdepoest.kz/images/70000001025542424/org/30856429_1577573572354060_220411650264950374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" y="3068960"/>
            <a:ext cx="1695137" cy="1402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ds102nsk.edusite.ru/images/2348999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www.beesona.ru/upload/655/2e0e809ae54a765308596282975105ce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3528392" cy="16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Microsoft\Desktop\y4SUx4XU7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" y="-11536"/>
            <a:ext cx="9161475" cy="68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</a:t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Хорошо что солнце светит?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Хорошо</a:t>
            </a:r>
            <a:r>
              <a:rPr lang="ru-RU" b="1" dirty="0">
                <a:solidFill>
                  <a:srgbClr val="002060"/>
                </a:solidFill>
              </a:rPr>
              <a:t>! (хлопают в ладоши)</a:t>
            </a:r>
          </a:p>
          <a:p>
            <a:r>
              <a:rPr lang="ru-RU" b="1" dirty="0">
                <a:solidFill>
                  <a:schemeClr val="bg1"/>
                </a:solidFill>
              </a:rPr>
              <a:t>Хорошо что дует ветер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Хорошо </a:t>
            </a:r>
            <a:r>
              <a:rPr lang="ru-RU" b="1" dirty="0">
                <a:solidFill>
                  <a:srgbClr val="002060"/>
                </a:solidFill>
              </a:rPr>
              <a:t>(хлопают)</a:t>
            </a:r>
          </a:p>
          <a:p>
            <a:r>
              <a:rPr lang="ru-RU" b="1" dirty="0">
                <a:solidFill>
                  <a:schemeClr val="bg1"/>
                </a:solidFill>
              </a:rPr>
              <a:t>Хорошо идти с друзьями </a:t>
            </a:r>
            <a:r>
              <a:rPr lang="ru-RU" b="1" dirty="0">
                <a:solidFill>
                  <a:srgbClr val="002060"/>
                </a:solidFill>
              </a:rPr>
              <a:t>(шагают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Хорошо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Хорошо в краю родном </a:t>
            </a:r>
            <a:r>
              <a:rPr lang="ru-RU" b="1" dirty="0">
                <a:solidFill>
                  <a:srgbClr val="002060"/>
                </a:solidFill>
              </a:rPr>
              <a:t>(разводят руки в стороны)</a:t>
            </a:r>
          </a:p>
          <a:p>
            <a:r>
              <a:rPr lang="ru-RU" b="1" dirty="0">
                <a:solidFill>
                  <a:srgbClr val="002060"/>
                </a:solidFill>
              </a:rPr>
              <a:t>Хорошо (хлопают)</a:t>
            </a:r>
          </a:p>
          <a:p>
            <a:r>
              <a:rPr lang="ru-RU" b="1" dirty="0">
                <a:solidFill>
                  <a:schemeClr val="bg1"/>
                </a:solidFill>
              </a:rPr>
              <a:t>Хорошо быть </a:t>
            </a:r>
            <a:r>
              <a:rPr lang="ru-RU" b="1" dirty="0" err="1">
                <a:solidFill>
                  <a:schemeClr val="bg1"/>
                </a:solidFill>
              </a:rPr>
              <a:t>казахстанцем</a:t>
            </a:r>
            <a:r>
              <a:rPr lang="ru-RU" b="1" dirty="0">
                <a:solidFill>
                  <a:srgbClr val="002060"/>
                </a:solidFill>
              </a:rPr>
              <a:t>? (выставляют большие пальцы)</a:t>
            </a:r>
          </a:p>
          <a:p>
            <a:r>
              <a:rPr lang="ru-RU" b="1" dirty="0">
                <a:solidFill>
                  <a:srgbClr val="002060"/>
                </a:solidFill>
              </a:rPr>
              <a:t>Хорошо! Хорошо!</a:t>
            </a:r>
          </a:p>
          <a:p>
            <a:endParaRPr lang="ru-RU" dirty="0"/>
          </a:p>
        </p:txBody>
      </p:sp>
      <p:sp>
        <p:nvSpPr>
          <p:cNvPr id="5" name="AutoShape 2" descr="https://static.zakon.kz/uploads/posts/2019-05/pic_690/2019050109005792084_whatsapp-image-2019-04-30-at-16-09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un9-3.userapi.com/c840529/v840529979/7a914/y4SUx4XU7y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vatars.mds.yandex.net/get-pdb/805781/bfe87f5c-7cd4-4182-ae96-bc08600f81cb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41" y="1052736"/>
            <a:ext cx="1188815" cy="11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media1.tenor.com/images/b7da1c5ad8a7d66072b6d74f55f65984/tenor.gif?itemid=148390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gifki.org/data/media/133/uragan-animatsionnaya-kartinka-00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28064"/>
            <a:ext cx="1001999" cy="9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icgifs.com/graphics/w/walking/graphics-walking-58997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79" y="2503622"/>
            <a:ext cx="1518281" cy="183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tvet.imgsmail.ru/download/12850878_80005c87bf918c0aced80999f097f758_80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54" y="261292"/>
            <a:ext cx="1623483" cy="111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212</TotalTime>
  <Words>817</Words>
  <Application>Microsoft Office PowerPoint</Application>
  <PresentationFormat>Экран (4:3)</PresentationFormat>
  <Paragraphs>110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«День народного единства»</vt:lpstr>
      <vt:lpstr>Цель: формирование навыков работы с пластилином, пробуждение интереса к лепке.</vt:lpstr>
      <vt:lpstr>Здравствуйте, уважаемые родители ! Перед началом нашего занятия предлагаю подготовить : пластилин разных цветов; салфетка для рук; доска для лепки, картон. </vt:lpstr>
      <vt:lpstr>Здравствуйте, дорогие ребята!</vt:lpstr>
      <vt:lpstr>Презентация PowerPoint</vt:lpstr>
      <vt:lpstr>Великий праздник ПЕРВОМАЙ</vt:lpstr>
      <vt:lpstr>Слушаем и запоминаем!</vt:lpstr>
      <vt:lpstr>Ребята, что вы можете сказать о народах нашей страны? Какие национальности, проживающие в Казахстане, вы знаете? </vt:lpstr>
      <vt:lpstr>Поиграем Игра «Хорошо»</vt:lpstr>
      <vt:lpstr>А знаете ли вы пословицы о дружбе? (выучить)</vt:lpstr>
      <vt:lpstr>Презентация PowerPoint</vt:lpstr>
      <vt:lpstr>А теперь делаем Землю</vt:lpstr>
      <vt:lpstr>Презентация PowerPoint</vt:lpstr>
      <vt:lpstr>Презентация PowerPoint</vt:lpstr>
      <vt:lpstr>Я желаю вам жить дружно и мирно и помнить о великой силе дружбы!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66</cp:revision>
  <dcterms:created xsi:type="dcterms:W3CDTF">2020-04-26T06:17:34Z</dcterms:created>
  <dcterms:modified xsi:type="dcterms:W3CDTF">2020-04-26T15:17:15Z</dcterms:modified>
</cp:coreProperties>
</file>