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3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2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5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4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7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0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5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5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8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1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7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0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471370-8365-4F6E-A9A0-6A10ECC9533B}" type="datetimeFigureOut">
              <a:rPr lang="ru-RU" smtClean="0"/>
              <a:t>24.06.2020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B8EC44-8D16-4B89-9CB8-69ED5B59C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4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dilet.zan.kz/rus/docs/V2000020837#z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84D50-124E-442A-A837-83329007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810" y="729217"/>
            <a:ext cx="475239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Проведение закупа в соответствии с Приказом Министра образования и науки РК 08.06.2020 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235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961E2F-C336-4E46-BA48-8F7ADF489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7203354" y="2481344"/>
            <a:ext cx="2936836" cy="21239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941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A945B7-CAAE-4F48-8472-FF8DA3B2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26837"/>
            <a:ext cx="10515600" cy="6766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Добавление данных по представителям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93C5DF-27DD-4693-A4A3-F61856DE2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25" y="852256"/>
            <a:ext cx="8527228" cy="32919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E13547-B28A-4FDF-8995-470196F4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806" y="3705628"/>
            <a:ext cx="8444369" cy="29767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28FF7E96-098D-499A-900E-5B2EE1858030}"/>
              </a:ext>
            </a:extLst>
          </p:cNvPr>
          <p:cNvSpPr/>
          <p:nvPr/>
        </p:nvSpPr>
        <p:spPr>
          <a:xfrm rot="10800000">
            <a:off x="6303145" y="1085048"/>
            <a:ext cx="2867487" cy="4438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AAD0F-B92D-4E26-80BE-A3C504A0C3E3}"/>
              </a:ext>
            </a:extLst>
          </p:cNvPr>
          <p:cNvSpPr txBox="1"/>
          <p:nvPr/>
        </p:nvSpPr>
        <p:spPr>
          <a:xfrm>
            <a:off x="9268288" y="983824"/>
            <a:ext cx="246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менее 60 календарных дней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F74B9-ADD9-4FA2-A51B-C22A2AF60746}"/>
              </a:ext>
            </a:extLst>
          </p:cNvPr>
          <p:cNvSpPr txBox="1"/>
          <p:nvPr/>
        </p:nvSpPr>
        <p:spPr>
          <a:xfrm>
            <a:off x="8775946" y="2148582"/>
            <a:ext cx="34526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Представитель Организатора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Представитель Заказчика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10B269-BF46-4D39-BD49-B8F30E8A67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3908-B2E9-4421-94BF-EEB6D8B0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41" y="186407"/>
            <a:ext cx="10515600" cy="6159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Добавление конкурсной комиссии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9B83073-340F-43DC-A512-0D5F5D98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6" y="972954"/>
            <a:ext cx="8180310" cy="18068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83ECA9-DA86-4989-A78F-C0B9EA3E76B7}"/>
              </a:ext>
            </a:extLst>
          </p:cNvPr>
          <p:cNvSpPr txBox="1"/>
          <p:nvPr/>
        </p:nvSpPr>
        <p:spPr>
          <a:xfrm>
            <a:off x="8787599" y="972954"/>
            <a:ext cx="273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 менее </a:t>
            </a:r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dirty="0"/>
              <a:t> человек.</a:t>
            </a:r>
          </a:p>
          <a:p>
            <a:pPr algn="ctr"/>
            <a:r>
              <a:rPr lang="ru-RU" dirty="0"/>
              <a:t>Председатель и члены комиссии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102B6-8AFD-4F59-9F67-833EE63210AB}"/>
              </a:ext>
            </a:extLst>
          </p:cNvPr>
          <p:cNvSpPr txBox="1"/>
          <p:nvPr/>
        </p:nvSpPr>
        <p:spPr>
          <a:xfrm>
            <a:off x="8564340" y="2179982"/>
            <a:ext cx="362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Секретарь = создатель объявления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586798-6DD7-40BE-BDC6-DB30CAA3E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5" y="3736975"/>
            <a:ext cx="10117632" cy="17328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4C6B7A1-9E04-4754-B76A-A71022D061A1}"/>
              </a:ext>
            </a:extLst>
          </p:cNvPr>
          <p:cNvSpPr txBox="1">
            <a:spLocks/>
          </p:cNvSpPr>
          <p:nvPr/>
        </p:nvSpPr>
        <p:spPr>
          <a:xfrm>
            <a:off x="714375" y="3121025"/>
            <a:ext cx="105156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/>
              <a:t>Добавление наблюдателей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04E5FC-5520-472C-8662-2C798DFE8551}"/>
              </a:ext>
            </a:extLst>
          </p:cNvPr>
          <p:cNvSpPr txBox="1"/>
          <p:nvPr/>
        </p:nvSpPr>
        <p:spPr>
          <a:xfrm>
            <a:off x="10182040" y="4791312"/>
            <a:ext cx="1963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Не менее </a:t>
            </a:r>
          </a:p>
          <a:p>
            <a:r>
              <a:rPr lang="ru-RU" sz="2400" b="1" dirty="0"/>
              <a:t>двух</a:t>
            </a:r>
            <a:r>
              <a:rPr lang="ru-RU" sz="2400" dirty="0"/>
              <a:t> человек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CB4E62-6903-49AE-BF4D-D962B7895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250" y="4791312"/>
            <a:ext cx="4419075" cy="19940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0426FD-26DD-4B49-8EA7-9EE28ABB96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5ECB6-41DD-4C93-8081-059AF8CA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1675"/>
          </a:xfrm>
        </p:spPr>
        <p:txBody>
          <a:bodyPr>
            <a:normAutofit/>
          </a:bodyPr>
          <a:lstStyle/>
          <a:p>
            <a:r>
              <a:rPr lang="ru-RU" sz="3600" b="1" dirty="0"/>
              <a:t>Подготовка конкурсной документации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CD9976-CA32-40E0-B43C-80D3D6F2A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833" y="3429000"/>
            <a:ext cx="9616764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1464A4-F83C-4E48-B54C-E7025B282751}"/>
              </a:ext>
            </a:extLst>
          </p:cNvPr>
          <p:cNvSpPr txBox="1"/>
          <p:nvPr/>
        </p:nvSpPr>
        <p:spPr>
          <a:xfrm>
            <a:off x="584403" y="955853"/>
            <a:ext cx="114842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Конкурсная документация </a:t>
            </a:r>
            <a:r>
              <a:rPr lang="ru-RU" sz="2000" dirty="0"/>
              <a:t>– формируется Системой автоматически </a:t>
            </a:r>
          </a:p>
          <a:p>
            <a:pPr algn="r"/>
            <a:r>
              <a:rPr lang="ru-RU" sz="2000" dirty="0"/>
              <a:t>на основании введенных данных на предыдущих шагах.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Проект договора </a:t>
            </a:r>
            <a:r>
              <a:rPr lang="ru-RU" sz="2000" dirty="0"/>
              <a:t>– Типовой шаблон. Заполнить – Сформировать.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Перечень категорий получателей услуги/товара (Приложение 1)</a:t>
            </a:r>
            <a:r>
              <a:rPr lang="ru-RU" sz="2000" dirty="0"/>
              <a:t> – формируется Системой автоматически </a:t>
            </a:r>
          </a:p>
          <a:p>
            <a:pPr algn="r"/>
            <a:r>
              <a:rPr lang="ru-RU" sz="2000" dirty="0"/>
              <a:t>на основании данных заполненных на шаге добавления данных по лотам.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Техническое задание (Приложение 3)</a:t>
            </a:r>
            <a:r>
              <a:rPr lang="ru-RU" sz="2000" dirty="0"/>
              <a:t>. Заполнить – Сформировать.</a:t>
            </a:r>
          </a:p>
          <a:p>
            <a:pPr algn="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800956-E5AB-44EA-ADE3-A5397F352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354F30-9579-45D2-AF62-E42F3E24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198" y="979035"/>
            <a:ext cx="6146947" cy="469884"/>
          </a:xfrm>
        </p:spPr>
        <p:txBody>
          <a:bodyPr>
            <a:noAutofit/>
          </a:bodyPr>
          <a:lstStyle/>
          <a:p>
            <a:r>
              <a:rPr lang="ru-RU" sz="2800" dirty="0"/>
              <a:t>Конкурсная документация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B69EF9-C131-43D1-A8AA-BE2C6D4EA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383" y="1517434"/>
            <a:ext cx="8704762" cy="193333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5C0DEE-3DA1-460D-82BF-8333F92E0A07}"/>
              </a:ext>
            </a:extLst>
          </p:cNvPr>
          <p:cNvSpPr txBox="1">
            <a:spLocks/>
          </p:cNvSpPr>
          <p:nvPr/>
        </p:nvSpPr>
        <p:spPr>
          <a:xfrm>
            <a:off x="1319933" y="3866450"/>
            <a:ext cx="1168339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Перечень категорий получателей услуги/товара (Приложение 1)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D9490A-AB02-4D37-942D-1185514D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1" y="4673826"/>
            <a:ext cx="8609524" cy="18190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AAB389-4D8F-496C-BAFF-FD432763D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9B4B3A4-EBE1-4D97-BE0D-B21051F54D83}"/>
              </a:ext>
            </a:extLst>
          </p:cNvPr>
          <p:cNvSpPr txBox="1">
            <a:spLocks/>
          </p:cNvSpPr>
          <p:nvPr/>
        </p:nvSpPr>
        <p:spPr>
          <a:xfrm>
            <a:off x="1578441" y="186407"/>
            <a:ext cx="9671196" cy="6159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dirty="0"/>
              <a:t>Документация.</a:t>
            </a:r>
          </a:p>
        </p:txBody>
      </p:sp>
    </p:spTree>
    <p:extLst>
      <p:ext uri="{BB962C8B-B14F-4D97-AF65-F5344CB8AC3E}">
        <p14:creationId xmlns:p14="http://schemas.microsoft.com/office/powerpoint/2010/main" val="30900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C51353-4CDA-41B8-A2EE-167BE4BD6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93" y="634438"/>
            <a:ext cx="6851491" cy="2171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FB81B4-76C4-4F93-A6CA-27DE9A54F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33" y="745327"/>
            <a:ext cx="5379112" cy="16934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1F5F25-4096-4ED2-B823-955D10A34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836" y="2210874"/>
            <a:ext cx="3903116" cy="152185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221783-A8FA-4219-973F-CDEC81D9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32" y="3970935"/>
            <a:ext cx="11504735" cy="152185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51CEB9-D7B9-4CE6-A153-E981469B7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33" y="5638067"/>
            <a:ext cx="11224334" cy="7734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CA0EF-76FD-40BE-AFDA-0BA93A7ED0BB}"/>
              </a:ext>
            </a:extLst>
          </p:cNvPr>
          <p:cNvSpPr txBox="1"/>
          <p:nvPr/>
        </p:nvSpPr>
        <p:spPr>
          <a:xfrm>
            <a:off x="1868163" y="2805764"/>
            <a:ext cx="404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Заполнить данные на Форме ввода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Утвердить проект договора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Проверить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Подписать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A3A7D-CD9C-4294-92D8-7E1A1AA1AC40}"/>
              </a:ext>
            </a:extLst>
          </p:cNvPr>
          <p:cNvSpPr txBox="1"/>
          <p:nvPr/>
        </p:nvSpPr>
        <p:spPr>
          <a:xfrm>
            <a:off x="6701633" y="5492792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Можно отозвать проект договора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1E9651E6-FFD1-47A9-A5D5-7C592425DF93}"/>
              </a:ext>
            </a:extLst>
          </p:cNvPr>
          <p:cNvCxnSpPr>
            <a:stCxn id="10" idx="2"/>
          </p:cNvCxnSpPr>
          <p:nvPr/>
        </p:nvCxnSpPr>
        <p:spPr>
          <a:xfrm rot="16200000" flipH="1">
            <a:off x="9262342" y="5086616"/>
            <a:ext cx="234184" cy="178520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E9AD05A-6F9F-44E6-BFD2-CFFD07DFE670}"/>
              </a:ext>
            </a:extLst>
          </p:cNvPr>
          <p:cNvSpPr txBox="1">
            <a:spLocks/>
          </p:cNvSpPr>
          <p:nvPr/>
        </p:nvSpPr>
        <p:spPr>
          <a:xfrm>
            <a:off x="1565145" y="73067"/>
            <a:ext cx="10515600" cy="6159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dirty="0"/>
              <a:t>Документация. Проект договора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E3C152-E6BC-4763-9784-FB5B31819D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031D1-D9F6-4CA2-AF6D-D6740B9C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-29215"/>
            <a:ext cx="9885726" cy="726828"/>
          </a:xfrm>
        </p:spPr>
        <p:txBody>
          <a:bodyPr>
            <a:normAutofit/>
          </a:bodyPr>
          <a:lstStyle/>
          <a:p>
            <a:r>
              <a:rPr lang="ru-RU" sz="2400" b="1" dirty="0"/>
              <a:t>Документация. Техническое задание (Приложение 3). Услуга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C49FF2-7842-4ABE-A83A-91770703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0" y="563374"/>
            <a:ext cx="9028649" cy="43388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187FB4-3D2A-4233-AC66-BA37EEFE2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3552" y="750716"/>
            <a:ext cx="7442446" cy="12943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629B7403-E4C1-444D-AA61-088E1F05A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235" y="3955358"/>
            <a:ext cx="5191264" cy="8937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4EED9F-2043-4B80-8CF6-A14E441D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442" y="4955298"/>
            <a:ext cx="6641949" cy="18127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9410D6-4835-4A45-A6AF-6F2F6D069C1C}"/>
              </a:ext>
            </a:extLst>
          </p:cNvPr>
          <p:cNvSpPr txBox="1"/>
          <p:nvPr/>
        </p:nvSpPr>
        <p:spPr>
          <a:xfrm>
            <a:off x="7824897" y="6329108"/>
            <a:ext cx="409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Можно удалить сформированный файл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id="{1D7D28FB-2354-4E64-9EC6-82D3C29141A7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6178897" y="5635542"/>
            <a:ext cx="1646000" cy="87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9AECC46-9B0D-4EFC-B8F6-AD651121A948}"/>
              </a:ext>
            </a:extLst>
          </p:cNvPr>
          <p:cNvSpPr txBox="1"/>
          <p:nvPr/>
        </p:nvSpPr>
        <p:spPr>
          <a:xfrm>
            <a:off x="1555446" y="4980184"/>
            <a:ext cx="385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Прикрепить Перспективное меню – Сохранить файлы.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Сохранить введенные сведения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Сформировать техническое задание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Подписать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271E50-9424-41F7-8BBA-567ED8C1BA5A}"/>
              </a:ext>
            </a:extLst>
          </p:cNvPr>
          <p:cNvSpPr/>
          <p:nvPr/>
        </p:nvSpPr>
        <p:spPr>
          <a:xfrm>
            <a:off x="9212366" y="2170804"/>
            <a:ext cx="2880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Заполнить поля (по шаблону из Правил):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Общие сведения на русском языке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Общие сведения на государственном языке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F3CCAF-4C78-4DA3-B88E-E3C26C25A3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41BA0-DA83-493C-9C09-E94361A6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96" y="151111"/>
            <a:ext cx="10916252" cy="665527"/>
          </a:xfrm>
        </p:spPr>
        <p:txBody>
          <a:bodyPr>
            <a:normAutofit/>
          </a:bodyPr>
          <a:lstStyle/>
          <a:p>
            <a:r>
              <a:rPr lang="ru-RU" sz="2400" b="1" dirty="0"/>
              <a:t>Документация. Техническое задание (Приложение 3). Товар.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9960AF-6C05-464F-897A-BF18FAD0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37" y="816638"/>
            <a:ext cx="4166585" cy="39847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5A3293-BD34-470A-9F43-30EB7347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12" y="2005924"/>
            <a:ext cx="4685587" cy="29464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92685F-F86E-42AC-A1D8-E8F9493E7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766" y="4915949"/>
            <a:ext cx="3380952" cy="6190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D708DF-2CDE-4B27-B93A-23F882D3862E}"/>
              </a:ext>
            </a:extLst>
          </p:cNvPr>
          <p:cNvSpPr txBox="1"/>
          <p:nvPr/>
        </p:nvSpPr>
        <p:spPr>
          <a:xfrm>
            <a:off x="7415867" y="823989"/>
            <a:ext cx="4513278" cy="122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ru-RU" dirty="0"/>
              <a:t>Заполнить описание на двух языках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dirty="0"/>
              <a:t>Сохранить данные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dirty="0"/>
              <a:t>Сформировать техническое задание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dirty="0"/>
              <a:t>Подписать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CE3C3CB-718E-4208-8274-1C669063E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904" y="5441738"/>
            <a:ext cx="4037292" cy="12418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C9C17C-106B-4605-882F-F4E7610D864B}"/>
              </a:ext>
            </a:extLst>
          </p:cNvPr>
          <p:cNvSpPr/>
          <p:nvPr/>
        </p:nvSpPr>
        <p:spPr>
          <a:xfrm>
            <a:off x="6423859" y="5949685"/>
            <a:ext cx="608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Можно удалить сформированный и подписанный файл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8FE0E8C8-31E7-41E6-AB1C-E5A2FB6015B4}"/>
              </a:ext>
            </a:extLst>
          </p:cNvPr>
          <p:cNvSpPr/>
          <p:nvPr/>
        </p:nvSpPr>
        <p:spPr>
          <a:xfrm rot="10566444">
            <a:off x="3291428" y="6335463"/>
            <a:ext cx="3229761" cy="16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6B15E1-F9B6-4DC5-87B0-EDFA06129F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36923-CA92-40CB-BF26-E06014F8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24" y="138753"/>
            <a:ext cx="8347047" cy="561398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Публикация объявления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6E4995-590D-4AEF-90EA-C67F77F6F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42" y="751730"/>
            <a:ext cx="9075501" cy="43513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1D2046-369A-4D33-8051-EB19FD443961}"/>
              </a:ext>
            </a:extLst>
          </p:cNvPr>
          <p:cNvSpPr txBox="1"/>
          <p:nvPr/>
        </p:nvSpPr>
        <p:spPr>
          <a:xfrm>
            <a:off x="9499107" y="834502"/>
            <a:ext cx="2539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календаря выбрать даты:</a:t>
            </a:r>
          </a:p>
          <a:p>
            <a:r>
              <a:rPr lang="ru-RU" b="1" dirty="0"/>
              <a:t>Срок начала приема заявок</a:t>
            </a:r>
          </a:p>
          <a:p>
            <a:r>
              <a:rPr lang="ru-RU" b="1" dirty="0"/>
              <a:t>Срок окончания приема заявок</a:t>
            </a:r>
          </a:p>
          <a:p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CD4FA0-7A34-4E7B-AEB5-6894BA811583}"/>
              </a:ext>
            </a:extLst>
          </p:cNvPr>
          <p:cNvSpPr/>
          <p:nvPr/>
        </p:nvSpPr>
        <p:spPr>
          <a:xfrm>
            <a:off x="1337084" y="5103068"/>
            <a:ext cx="747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закупки с типом </a:t>
            </a:r>
            <a:r>
              <a:rPr lang="ru-RU" b="1" dirty="0"/>
              <a:t>«Первая» </a:t>
            </a:r>
            <a:r>
              <a:rPr lang="ru-RU" dirty="0"/>
              <a:t>– не менее </a:t>
            </a:r>
            <a:r>
              <a:rPr lang="ru-RU" sz="2400" dirty="0">
                <a:solidFill>
                  <a:srgbClr val="FF0000"/>
                </a:solidFill>
              </a:rPr>
              <a:t>15</a:t>
            </a:r>
            <a:r>
              <a:rPr lang="ru-RU" dirty="0"/>
              <a:t> календарных дней</a:t>
            </a:r>
          </a:p>
          <a:p>
            <a:r>
              <a:rPr lang="ru-RU" dirty="0"/>
              <a:t>Для закупки с типом </a:t>
            </a:r>
            <a:r>
              <a:rPr lang="ru-RU" b="1" dirty="0"/>
              <a:t>«Повторная» </a:t>
            </a:r>
            <a:r>
              <a:rPr lang="ru-RU" dirty="0"/>
              <a:t>– не менее </a:t>
            </a:r>
            <a:r>
              <a:rPr lang="ru-RU" sz="2400" dirty="0">
                <a:solidFill>
                  <a:srgbClr val="FF0000"/>
                </a:solidFill>
              </a:rPr>
              <a:t>10</a:t>
            </a:r>
            <a:r>
              <a:rPr lang="ru-RU" dirty="0"/>
              <a:t> календарных дней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87238-103A-49DF-83EA-80BD2103A658}"/>
              </a:ext>
            </a:extLst>
          </p:cNvPr>
          <p:cNvSpPr txBox="1"/>
          <p:nvPr/>
        </p:nvSpPr>
        <p:spPr>
          <a:xfrm>
            <a:off x="9485034" y="3026329"/>
            <a:ext cx="2539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Проверить данные в разделах: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Общие сведения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Лоты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Документация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5C0447-95FE-4395-95BC-3461D96D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109" y="5713556"/>
            <a:ext cx="3876418" cy="10517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07267E-E84E-4003-B89B-BCB7E158E1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1893-2D0F-470B-87BF-8BB45A59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2812386" cy="1752600"/>
          </a:xfrm>
        </p:spPr>
        <p:txBody>
          <a:bodyPr>
            <a:normAutofit/>
          </a:bodyPr>
          <a:lstStyle/>
          <a:p>
            <a:r>
              <a:rPr lang="ru-RU" sz="3000" b="1" dirty="0"/>
              <a:t>Роль «Питание обучающихся»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FE23323-64F9-42A2-A8CA-77F60FC4D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459" y="4612661"/>
            <a:ext cx="6981265" cy="101228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81D4FE-4430-471B-A2D2-3EBB977D2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588" y="604606"/>
            <a:ext cx="7627447" cy="347048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269F5C-545A-48D7-BF81-7C1E784CA40D}"/>
              </a:ext>
            </a:extLst>
          </p:cNvPr>
          <p:cNvSpPr txBox="1"/>
          <p:nvPr/>
        </p:nvSpPr>
        <p:spPr>
          <a:xfrm>
            <a:off x="8470554" y="4136773"/>
            <a:ext cx="334953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/>
              <a:t>Пользователь с ролью </a:t>
            </a:r>
          </a:p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</a:rPr>
              <a:t>«Администратор организации»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DC80A6F-4ED3-499E-87C2-E46248FE9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5DF38-B8E7-4F96-83D2-A66E3FA5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04" y="129014"/>
            <a:ext cx="2812386" cy="1117833"/>
          </a:xfrm>
        </p:spPr>
        <p:txBody>
          <a:bodyPr>
            <a:normAutofit/>
          </a:bodyPr>
          <a:lstStyle/>
          <a:p>
            <a:r>
              <a:rPr lang="ru-RU" sz="3000" b="1" dirty="0"/>
              <a:t>Заказчик. Планирование.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81A104-D43E-49EA-B01B-70C8BF3A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96" y="537708"/>
            <a:ext cx="5035636" cy="446912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DA58D-C2BF-45D5-AE6F-8D0D0D8EE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92" y="3394219"/>
            <a:ext cx="4780804" cy="199598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347429-3990-46AF-A9FC-4F1EB2741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813" y="1383468"/>
            <a:ext cx="4639187" cy="110180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326B9B-C5DF-46DA-A772-E0BE4476E462}"/>
              </a:ext>
            </a:extLst>
          </p:cNvPr>
          <p:cNvSpPr txBox="1"/>
          <p:nvPr/>
        </p:nvSpPr>
        <p:spPr>
          <a:xfrm>
            <a:off x="6583433" y="5269471"/>
            <a:ext cx="486799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Роль</a:t>
            </a:r>
            <a:r>
              <a:rPr lang="ru-RU" sz="2400" b="1" dirty="0"/>
              <a:t> «Питание обучающихся»</a:t>
            </a:r>
          </a:p>
          <a:p>
            <a:pPr algn="ctr">
              <a:spcAft>
                <a:spcPts val="600"/>
              </a:spcAft>
            </a:pPr>
            <a:r>
              <a:rPr lang="ru-RU" sz="2400" dirty="0"/>
              <a:t>Признак</a:t>
            </a:r>
            <a:r>
              <a:rPr lang="ru-RU" sz="2400" b="1" dirty="0"/>
              <a:t> «Питание обучающихся»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FBAC4C-5374-4540-A682-2C40DC9CE2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08B28-F553-4A2E-A1E7-E245122E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3" y="685800"/>
            <a:ext cx="3160625" cy="5181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 err="1"/>
              <a:t>Создание</a:t>
            </a:r>
            <a:r>
              <a:rPr lang="en-US" sz="3600" b="1" dirty="0"/>
              <a:t> </a:t>
            </a:r>
            <a:r>
              <a:rPr lang="en-US" sz="3600" b="1" dirty="0" err="1"/>
              <a:t>заявки</a:t>
            </a:r>
            <a:r>
              <a:rPr lang="en-US" sz="3600" b="1" dirty="0"/>
              <a:t> </a:t>
            </a:r>
            <a:r>
              <a:rPr lang="en-US" sz="3600" b="1" dirty="0" err="1"/>
              <a:t>организатору</a:t>
            </a:r>
            <a:endParaRPr lang="en-US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3B192-317A-4031-95D3-52FE48E1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95" y="2688821"/>
            <a:ext cx="4290898" cy="148035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F87102-8435-43EA-A1A1-6E7FA169A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318" y="460857"/>
            <a:ext cx="6931971" cy="187163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DF0ADD0B-1306-4EFC-946B-B3A6FAB66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690" y="4881845"/>
            <a:ext cx="8427311" cy="145371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7A6301B-D6AB-4B0D-A9DC-C049AC5EAC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43AD09-A7F6-4693-8DDB-45DA73C2A039}"/>
              </a:ext>
            </a:extLst>
          </p:cNvPr>
          <p:cNvSpPr txBox="1"/>
          <p:nvPr/>
        </p:nvSpPr>
        <p:spPr>
          <a:xfrm>
            <a:off x="308558" y="0"/>
            <a:ext cx="10018713" cy="118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Создание</a:t>
            </a:r>
            <a:r>
              <a:rPr lang="en-US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пункта</a:t>
            </a:r>
            <a:r>
              <a:rPr lang="en-US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плана</a:t>
            </a:r>
            <a:endParaRPr lang="en-US" sz="4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7AF70C-5C42-46BB-B86B-3C2D9866C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311" y="1741898"/>
            <a:ext cx="6149230" cy="19523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864C18-FADF-4C32-A675-8B70A84D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200" y="4234605"/>
            <a:ext cx="9389570" cy="232391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9A947D-669D-40B6-B8CC-E9A97BC1F9D7}"/>
              </a:ext>
            </a:extLst>
          </p:cNvPr>
          <p:cNvSpPr txBox="1"/>
          <p:nvPr/>
        </p:nvSpPr>
        <p:spPr>
          <a:xfrm>
            <a:off x="8170877" y="1109529"/>
            <a:ext cx="2986481" cy="258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способа</a:t>
            </a:r>
            <a:r>
              <a:rPr lang="en-US" sz="1400" dirty="0"/>
              <a:t> </a:t>
            </a:r>
            <a:r>
              <a:rPr lang="en-US" sz="1400" b="1" dirty="0"/>
              <a:t>«</a:t>
            </a:r>
            <a:r>
              <a:rPr lang="en-US" sz="1400" b="1" u="sng" dirty="0" err="1"/>
              <a:t>Конкурс</a:t>
            </a:r>
            <a:r>
              <a:rPr lang="en-US" sz="1400" b="1" u="sng" dirty="0"/>
              <a:t> </a:t>
            </a:r>
            <a:r>
              <a:rPr lang="en-US" sz="1400" b="1" u="sng" dirty="0" err="1"/>
              <a:t>по</a:t>
            </a:r>
            <a:r>
              <a:rPr lang="en-US" sz="1400" b="1" u="sng" dirty="0"/>
              <a:t> </a:t>
            </a:r>
            <a:r>
              <a:rPr lang="en-US" sz="1400" b="1" u="sng" dirty="0" err="1"/>
              <a:t>приобретению</a:t>
            </a:r>
            <a:r>
              <a:rPr lang="en-US" sz="1400" b="1" u="sng" dirty="0"/>
              <a:t> </a:t>
            </a:r>
            <a:r>
              <a:rPr lang="en-US" sz="1400" b="1" u="sng" dirty="0" err="1"/>
              <a:t>услуг</a:t>
            </a:r>
            <a:r>
              <a:rPr lang="en-US" sz="1400" b="1" u="sng" dirty="0"/>
              <a:t> </a:t>
            </a:r>
            <a:r>
              <a:rPr lang="en-US" sz="1400" b="1" u="sng" dirty="0" err="1"/>
              <a:t>по</a:t>
            </a:r>
            <a:r>
              <a:rPr lang="en-US" sz="1400" b="1" u="sng" dirty="0"/>
              <a:t> </a:t>
            </a:r>
            <a:r>
              <a:rPr lang="en-US" sz="1400" b="1" u="sng" dirty="0" err="1"/>
              <a:t>организации</a:t>
            </a:r>
            <a:r>
              <a:rPr lang="ru-RU" sz="1400" b="1" u="sng" dirty="0"/>
              <a:t> </a:t>
            </a:r>
            <a:r>
              <a:rPr lang="en-US" sz="1400" b="1" u="sng" dirty="0" err="1"/>
              <a:t>питания</a:t>
            </a:r>
            <a:r>
              <a:rPr lang="ru-RU" sz="1400" b="1" u="sng" dirty="0"/>
              <a:t> </a:t>
            </a:r>
            <a:r>
              <a:rPr lang="en-US" sz="1400" b="1" u="sng" dirty="0" err="1"/>
              <a:t>обучающихся</a:t>
            </a:r>
            <a:r>
              <a:rPr lang="en-US" sz="1400" b="1" dirty="0"/>
              <a:t>» </a:t>
            </a:r>
            <a:br>
              <a:rPr lang="en-US" sz="1400" dirty="0"/>
            </a:br>
            <a:r>
              <a:rPr lang="en-US" sz="1400" dirty="0" err="1"/>
              <a:t>необходимо</a:t>
            </a:r>
            <a:r>
              <a:rPr lang="en-US" sz="1400" dirty="0"/>
              <a:t> </a:t>
            </a:r>
            <a:r>
              <a:rPr lang="en-US" sz="1400" dirty="0" err="1"/>
              <a:t>выбрать</a:t>
            </a:r>
            <a:r>
              <a:rPr lang="en-US" sz="1400" dirty="0"/>
              <a:t> </a:t>
            </a:r>
            <a:r>
              <a:rPr lang="en-US" sz="1400" dirty="0" err="1"/>
              <a:t>вид</a:t>
            </a:r>
            <a:r>
              <a:rPr lang="en-US" sz="1400" dirty="0"/>
              <a:t> </a:t>
            </a:r>
            <a:r>
              <a:rPr lang="en-US" sz="1400" dirty="0" err="1"/>
              <a:t>предмета</a:t>
            </a:r>
            <a:r>
              <a:rPr lang="en-US" sz="1400" dirty="0"/>
              <a:t> </a:t>
            </a:r>
            <a:r>
              <a:rPr lang="en-US" sz="1400" dirty="0" err="1"/>
              <a:t>закупки</a:t>
            </a:r>
            <a:r>
              <a:rPr lang="en-US" sz="1400" dirty="0"/>
              <a:t> </a:t>
            </a:r>
            <a:r>
              <a:rPr lang="ru-RU" sz="1400" dirty="0"/>
              <a:t>«</a:t>
            </a:r>
            <a:r>
              <a:rPr lang="en-US" sz="1400" b="1" dirty="0" err="1"/>
              <a:t>Услуга</a:t>
            </a:r>
            <a:r>
              <a:rPr lang="ru-RU" sz="1400" b="1" dirty="0"/>
              <a:t>»</a:t>
            </a:r>
            <a:br>
              <a:rPr lang="en-US" sz="1400" dirty="0"/>
            </a:br>
            <a:endParaRPr lang="ru-RU" sz="1400" dirty="0"/>
          </a:p>
          <a:p>
            <a:pPr algn="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способа</a:t>
            </a:r>
            <a:r>
              <a:rPr lang="en-US" sz="1400" dirty="0"/>
              <a:t> </a:t>
            </a:r>
            <a:r>
              <a:rPr lang="en-US" sz="1400" b="1" dirty="0"/>
              <a:t>«</a:t>
            </a:r>
            <a:r>
              <a:rPr lang="en-US" sz="1400" b="1" u="sng" dirty="0" err="1"/>
              <a:t>Конкурс</a:t>
            </a:r>
            <a:r>
              <a:rPr lang="en-US" sz="1400" b="1" u="sng" dirty="0"/>
              <a:t> </a:t>
            </a:r>
            <a:r>
              <a:rPr lang="en-US" sz="1400" b="1" u="sng" dirty="0" err="1"/>
              <a:t>по</a:t>
            </a:r>
            <a:r>
              <a:rPr lang="en-US" sz="1400" b="1" u="sng" dirty="0"/>
              <a:t> </a:t>
            </a:r>
            <a:r>
              <a:rPr lang="en-US" sz="1400" b="1" u="sng" dirty="0" err="1"/>
              <a:t>приобретению</a:t>
            </a:r>
            <a:r>
              <a:rPr lang="en-US" sz="1400" b="1" u="sng" dirty="0"/>
              <a:t> </a:t>
            </a:r>
            <a:r>
              <a:rPr lang="en-US" sz="1400" b="1" u="sng" dirty="0" err="1"/>
              <a:t>товаров</a:t>
            </a:r>
            <a:r>
              <a:rPr lang="en-US" sz="1400" b="1" u="sng" dirty="0"/>
              <a:t>, </a:t>
            </a:r>
            <a:r>
              <a:rPr lang="en-US" sz="1400" b="1" u="sng" dirty="0" err="1"/>
              <a:t>связанных</a:t>
            </a:r>
            <a:r>
              <a:rPr lang="en-US" sz="1400" b="1" u="sng" dirty="0"/>
              <a:t> с </a:t>
            </a:r>
            <a:r>
              <a:rPr lang="en-US" sz="1400" b="1" u="sng" dirty="0" err="1"/>
              <a:t>обеспечением</a:t>
            </a:r>
            <a:r>
              <a:rPr lang="en-US" sz="1400" b="1" u="sng" dirty="0"/>
              <a:t> </a:t>
            </a:r>
            <a:r>
              <a:rPr lang="en-US" sz="1400" b="1" u="sng" dirty="0" err="1"/>
              <a:t>питания</a:t>
            </a:r>
            <a:r>
              <a:rPr lang="en-US" sz="1400" b="1" u="sng" dirty="0"/>
              <a:t> </a:t>
            </a:r>
            <a:r>
              <a:rPr lang="en-US" sz="1400" b="1" u="sng" dirty="0" err="1"/>
              <a:t>обучающихся</a:t>
            </a:r>
            <a:r>
              <a:rPr lang="en-US" sz="1400" b="1" dirty="0"/>
              <a:t>» </a:t>
            </a:r>
            <a:br>
              <a:rPr lang="en-US" sz="1400" dirty="0"/>
            </a:br>
            <a:r>
              <a:rPr lang="en-US" sz="1400" dirty="0" err="1"/>
              <a:t>необходимо</a:t>
            </a:r>
            <a:r>
              <a:rPr lang="en-US" sz="1400" dirty="0"/>
              <a:t> </a:t>
            </a:r>
            <a:r>
              <a:rPr lang="en-US" sz="1400" dirty="0" err="1"/>
              <a:t>выбирать</a:t>
            </a:r>
            <a:r>
              <a:rPr lang="en-US" sz="1400" dirty="0"/>
              <a:t> </a:t>
            </a:r>
            <a:r>
              <a:rPr lang="ru-RU" sz="1400" dirty="0"/>
              <a:t>«</a:t>
            </a:r>
            <a:r>
              <a:rPr lang="en-US" sz="1400" b="1" dirty="0" err="1"/>
              <a:t>Товар</a:t>
            </a:r>
            <a:r>
              <a:rPr lang="ru-RU" sz="1400" b="1" dirty="0"/>
              <a:t>»</a:t>
            </a:r>
            <a:endParaRPr lang="en-US" sz="1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9F55A7-B0B8-4361-AB6D-C255A1C12D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F93E3-6291-4251-9105-F3DC22C2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58" y="188897"/>
            <a:ext cx="10352474" cy="58322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Организатор. Создание и публикация закупки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97F9AC-090B-4853-B282-3C163314C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57" y="886314"/>
            <a:ext cx="5506392" cy="16710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9BC308-C82B-4589-B600-3A87EB68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80" y="994900"/>
            <a:ext cx="4921584" cy="12238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0814AF-A774-4871-9204-7272E82A6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1" y="2159125"/>
            <a:ext cx="6915667" cy="253974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72F1B4-B508-4008-B954-A20CCCD39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70" y="4396137"/>
            <a:ext cx="7172795" cy="22672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25F23E-F559-4695-B442-EFE98C615F55}"/>
              </a:ext>
            </a:extLst>
          </p:cNvPr>
          <p:cNvSpPr txBox="1"/>
          <p:nvPr/>
        </p:nvSpPr>
        <p:spPr>
          <a:xfrm>
            <a:off x="7390714" y="2372262"/>
            <a:ext cx="471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Способ проведения закупки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Тип закупки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Наименование объявления (закупки) на казахском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Наименование объявления (закупки) на русском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77580-14EE-40A4-972A-C7CCBA5763C4}"/>
              </a:ext>
            </a:extLst>
          </p:cNvPr>
          <p:cNvSpPr txBox="1"/>
          <p:nvPr/>
        </p:nvSpPr>
        <p:spPr>
          <a:xfrm>
            <a:off x="780394" y="4939769"/>
            <a:ext cx="4012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Вид предмета </a:t>
            </a:r>
            <a:r>
              <a:rPr lang="ru-RU" dirty="0"/>
              <a:t>закупки заполняется автоматически в зависимости </a:t>
            </a:r>
            <a:r>
              <a:rPr lang="ru-RU" b="1" u="sng" dirty="0"/>
              <a:t>от выбранного способа закупки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8651F-1E7E-43DB-8113-C5BCDA8FBE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6288252-ACC8-4DC6-A4B0-9817FB43D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E288D4-43F4-47B4-A6D3-C39CBCAD2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BDF3CAC-203B-47F1-98E4-B44C6CBB1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69C5B61-71D7-427C-9504-7AB26782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BAC2F4C-138A-42EF-B9B2-25B2B5DD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6B28596F-6BFC-497F-BA3F-769953C28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790F465-72E5-489B-9815-839A9DB0D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9D845-D491-4E76-A889-EC084A18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13" y="646112"/>
            <a:ext cx="3889515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600" b="1" dirty="0" err="1"/>
              <a:t>Добавление</a:t>
            </a:r>
            <a:r>
              <a:rPr lang="en-US" sz="3600" b="1" dirty="0"/>
              <a:t> </a:t>
            </a:r>
            <a:r>
              <a:rPr lang="en-US" sz="3600" b="1" dirty="0" err="1"/>
              <a:t>лотов</a:t>
            </a:r>
            <a:r>
              <a:rPr lang="en-US" sz="3600" b="1" dirty="0"/>
              <a:t> в </a:t>
            </a:r>
            <a:r>
              <a:rPr lang="en-US" sz="3600" b="1" dirty="0" err="1"/>
              <a:t>проект</a:t>
            </a:r>
            <a:r>
              <a:rPr lang="en-US" sz="3600" b="1" dirty="0"/>
              <a:t> </a:t>
            </a:r>
            <a:r>
              <a:rPr lang="en-US" sz="3600" b="1" dirty="0" err="1"/>
              <a:t>объявления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90FE2-1E03-4FA4-AE86-9E54355B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70" y="100106"/>
            <a:ext cx="6781172" cy="320410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C5FE17-3E7B-4E1E-9927-08F415AD3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109" y="3759245"/>
            <a:ext cx="8606748" cy="219472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46D505-6DAB-46EF-9A8B-63BF9B9D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3486E-63E7-4687-886E-97049B1C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758825"/>
          </a:xfrm>
        </p:spPr>
        <p:txBody>
          <a:bodyPr>
            <a:normAutofit/>
          </a:bodyPr>
          <a:lstStyle/>
          <a:p>
            <a:r>
              <a:rPr lang="ru-RU" sz="3600" b="1" dirty="0"/>
              <a:t>Добавление данных по лотам. Услуга.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A9892-D066-4DB9-8308-9AD17A38A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2" y="904875"/>
            <a:ext cx="11765396" cy="26860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9A0120-19D6-49FE-B5AC-83758C3B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2970794"/>
            <a:ext cx="9763125" cy="37411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2B94FA-0803-4F3A-8644-188814A24174}"/>
              </a:ext>
            </a:extLst>
          </p:cNvPr>
          <p:cNvSpPr/>
          <p:nvPr/>
        </p:nvSpPr>
        <p:spPr>
          <a:xfrm>
            <a:off x="5718757" y="5915025"/>
            <a:ext cx="553402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1130AE-99A6-4809-966B-EBB22DEE8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F3E00-0E3B-4B85-B010-299CA723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ru-RU" b="1"/>
              <a:t>Добавление данных по лотам. Товар.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50A3D48-C506-4680-904B-3EB6A540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2265094"/>
            <a:ext cx="10412125" cy="229066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9EE97A-CDA1-42E2-BC4A-8395ED2208A7}"/>
              </a:ext>
            </a:extLst>
          </p:cNvPr>
          <p:cNvSpPr txBox="1"/>
          <p:nvPr/>
        </p:nvSpPr>
        <p:spPr>
          <a:xfrm>
            <a:off x="2352098" y="4765055"/>
            <a:ext cx="858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Выбрать Условия поставки из выпадающего списка согласно справочника </a:t>
            </a:r>
            <a:r>
              <a:rPr lang="en-US" dirty="0"/>
              <a:t>Incoterms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A9B653-77AF-4FE0-B389-05DE8059F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10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5">
      <a:dk1>
        <a:sysClr val="windowText" lastClr="000000"/>
      </a:dk1>
      <a:lt1>
        <a:sysClr val="window" lastClr="FFFFFF"/>
      </a:lt1>
      <a:dk2>
        <a:srgbClr val="212121"/>
      </a:dk2>
      <a:lt2>
        <a:srgbClr val="63696B"/>
      </a:lt2>
      <a:accent1>
        <a:srgbClr val="123D30"/>
      </a:accent1>
      <a:accent2>
        <a:srgbClr val="195241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403</Words>
  <Application>Microsoft Office PowerPoint</Application>
  <PresentationFormat>Широкоэкранный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Corbel</vt:lpstr>
      <vt:lpstr>Courier New</vt:lpstr>
      <vt:lpstr>Wingdings</vt:lpstr>
      <vt:lpstr>Параллакс</vt:lpstr>
      <vt:lpstr>Проведение закупа в соответствии с Приказом Министра образования и науки РК 08.06.2020 № 235</vt:lpstr>
      <vt:lpstr>Роль «Питание обучающихся»</vt:lpstr>
      <vt:lpstr>Заказчик. Планирование.</vt:lpstr>
      <vt:lpstr>Создание заявки организатору</vt:lpstr>
      <vt:lpstr>Презентация PowerPoint</vt:lpstr>
      <vt:lpstr>Организатор. Создание и публикация закупки</vt:lpstr>
      <vt:lpstr>Добавление лотов в проект объявления</vt:lpstr>
      <vt:lpstr>Добавление данных по лотам. Услуга.</vt:lpstr>
      <vt:lpstr>Добавление данных по лотам. Товар.</vt:lpstr>
      <vt:lpstr>Добавление данных по представителям</vt:lpstr>
      <vt:lpstr>Добавление конкурсной комиссии</vt:lpstr>
      <vt:lpstr>Подготовка конкурсной документации</vt:lpstr>
      <vt:lpstr>Конкурсная документация</vt:lpstr>
      <vt:lpstr>Презентация PowerPoint</vt:lpstr>
      <vt:lpstr>Документация. Техническое задание (Приложение 3). Услуга</vt:lpstr>
      <vt:lpstr>Документация. Техническое задание (Приложение 3). Товар.</vt:lpstr>
      <vt:lpstr>Публикация объявления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закупа в соответствии с Приказом Министра образования и науки РК 08.06.2020 № 235</dc:title>
  <dc:creator>Кристина Ергужиева</dc:creator>
  <cp:lastModifiedBy>Кристина Ергужиева</cp:lastModifiedBy>
  <cp:revision>6</cp:revision>
  <dcterms:created xsi:type="dcterms:W3CDTF">2020-06-24T10:54:59Z</dcterms:created>
  <dcterms:modified xsi:type="dcterms:W3CDTF">2020-06-24T11:46:28Z</dcterms:modified>
</cp:coreProperties>
</file>