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5" r:id="rId5"/>
    <p:sldId id="261" r:id="rId6"/>
    <p:sldId id="264" r:id="rId7"/>
    <p:sldId id="258" r:id="rId8"/>
    <p:sldId id="272" r:id="rId9"/>
    <p:sldId id="260" r:id="rId10"/>
    <p:sldId id="262" r:id="rId11"/>
    <p:sldId id="27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22EA"/>
    <a:srgbClr val="00CCFF"/>
    <a:srgbClr val="9933FF"/>
    <a:srgbClr val="00823B"/>
    <a:srgbClr val="29F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1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6B9-AADC-42F0-9498-78E00D73BC9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2DC-CC9E-47E0-A6F7-1FEC7755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6B9-AADC-42F0-9498-78E00D73BC9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2DC-CC9E-47E0-A6F7-1FEC7755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6B9-AADC-42F0-9498-78E00D73BC9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2DC-CC9E-47E0-A6F7-1FEC7755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6B9-AADC-42F0-9498-78E00D73BC9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2DC-CC9E-47E0-A6F7-1FEC7755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6B9-AADC-42F0-9498-78E00D73BC9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2DC-CC9E-47E0-A6F7-1FEC7755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6B9-AADC-42F0-9498-78E00D73BC9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2DC-CC9E-47E0-A6F7-1FEC7755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6B9-AADC-42F0-9498-78E00D73BC9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2DC-CC9E-47E0-A6F7-1FEC7755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6B9-AADC-42F0-9498-78E00D73BC9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2DC-CC9E-47E0-A6F7-1FEC7755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6B9-AADC-42F0-9498-78E00D73BC9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2DC-CC9E-47E0-A6F7-1FEC7755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6B9-AADC-42F0-9498-78E00D73BC9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2DC-CC9E-47E0-A6F7-1FEC7755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6B9-AADC-42F0-9498-78E00D73BC9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2DC-CC9E-47E0-A6F7-1FEC7755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386B9-AADC-42F0-9498-78E00D73BC9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B2DC-CC9E-47E0-A6F7-1FEC7755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елина\Desktop\matematika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400" y="548680"/>
            <a:ext cx="6615000" cy="22322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Область: Познание</a:t>
            </a:r>
            <a:r>
              <a:rPr lang="ru-RU" sz="3100" i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Раздел:</a:t>
            </a: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Формирование элементарных</a:t>
            </a:r>
            <a:br>
              <a:rPr lang="ru-RU" sz="31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математических представлений</a:t>
            </a:r>
            <a:br>
              <a:rPr lang="ru-RU" sz="31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1740" y="5603435"/>
            <a:ext cx="4680520" cy="936104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Воспитатель Гаврикова Юлия Николаевна</a:t>
            </a:r>
          </a:p>
          <a:p>
            <a:r>
              <a:rPr lang="ru-RU" sz="12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«Детский сад № 13 «Кораблик» г. Темиртау, Карагандинская </a:t>
            </a:r>
            <a:r>
              <a:rPr lang="ru-RU" sz="1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область</a:t>
            </a:r>
            <a:endParaRPr lang="ru-RU" sz="1200" b="1" dirty="0">
              <a:solidFill>
                <a:srgbClr val="7030A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3076" name="Picture 4" descr="http://matematuka.inf.ua/fonu/boy_mat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елина\Desktop\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53600" cy="73056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Каких фигур не хватает?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Аделина\Desktop\img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3011" r="2388"/>
          <a:stretch/>
        </p:blipFill>
        <p:spPr bwMode="auto">
          <a:xfrm>
            <a:off x="591816" y="1534503"/>
            <a:ext cx="3865884" cy="3051963"/>
          </a:xfrm>
          <a:prstGeom prst="rect">
            <a:avLst/>
          </a:prstGeom>
          <a:noFill/>
        </p:spPr>
      </p:pic>
      <p:pic>
        <p:nvPicPr>
          <p:cNvPr id="5" name="Picture 2" descr="C:\Users\Аделина\Desktop\img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2452" b="51256"/>
          <a:stretch/>
        </p:blipFill>
        <p:spPr bwMode="auto">
          <a:xfrm>
            <a:off x="4716016" y="3412996"/>
            <a:ext cx="3863340" cy="2838068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242" name="Picture 2" descr="https://img0.liveinternet.ru/images/attach/c/0/117/759/117759610_large_image0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03" y="1059849"/>
            <a:ext cx="2472067" cy="231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Мне нравится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0" y="4941168"/>
            <a:ext cx="1926118" cy="152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455876" y="3595866"/>
            <a:ext cx="698376" cy="669658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336736" y="2600908"/>
            <a:ext cx="842964" cy="648072"/>
          </a:xfrm>
          <a:prstGeom prst="triangle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484497" y="5373216"/>
            <a:ext cx="842964" cy="576064"/>
          </a:xfrm>
          <a:prstGeom prst="triangle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68343" y="3645024"/>
            <a:ext cx="550819" cy="530413"/>
          </a:xfrm>
          <a:prstGeom prst="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4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елина\Desktop\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53600" cy="73056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71600" y="620688"/>
            <a:ext cx="7776864" cy="473975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200" b="1" dirty="0" smtClean="0">
                <a:solidFill>
                  <a:srgbClr val="EA22EA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Реши</a:t>
            </a:r>
            <a:r>
              <a:rPr lang="ru-RU" sz="3200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ru-RU" sz="1200" b="1" dirty="0" smtClean="0">
              <a:solidFill>
                <a:srgbClr val="9933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9933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Три </a:t>
            </a:r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зайчонка, пять </a:t>
            </a:r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ежат                           </a:t>
            </a:r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Ходят вместе в детский сад.</a:t>
            </a:r>
          </a:p>
          <a:p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Посчитать </a:t>
            </a:r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я </a:t>
            </a:r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вас </a:t>
            </a:r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прошу,                 </a:t>
            </a:r>
            <a:endParaRPr lang="ru-RU" sz="1400" b="1" dirty="0">
              <a:solidFill>
                <a:srgbClr val="9933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Сколько малышей в саду?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</a:t>
            </a:r>
          </a:p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3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+ 5 = 8</a:t>
            </a:r>
          </a:p>
          <a:p>
            <a:endParaRPr lang="ru-RU" sz="1400" b="1" dirty="0" smtClean="0">
              <a:solidFill>
                <a:srgbClr val="9933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9933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Четыре </a:t>
            </a:r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гусёнка и двое </a:t>
            </a:r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утят                                                                      В </a:t>
            </a:r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озере плавают, громко кричат</a:t>
            </a:r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                                                                    А </a:t>
            </a:r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ну, посчитай поскорей </a:t>
            </a:r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                                                                    Сколько </a:t>
            </a:r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всего в воде малышей</a:t>
            </a:r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rgbClr val="9933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+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=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9933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9933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rgbClr val="EA22EA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задачи</a:t>
            </a:r>
          </a:p>
          <a:p>
            <a:endParaRPr lang="ru-RU" sz="1400" b="1" dirty="0" smtClean="0">
              <a:solidFill>
                <a:srgbClr val="9933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9933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Семь </a:t>
            </a:r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весёлых поросят</a:t>
            </a:r>
          </a:p>
          <a:p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У </a:t>
            </a:r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корытца в ряд стоят.</a:t>
            </a:r>
          </a:p>
          <a:p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Два </a:t>
            </a:r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ушли в кровать ложиться,</a:t>
            </a:r>
          </a:p>
          <a:p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Сколько </a:t>
            </a:r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свинок у корытца</a:t>
            </a:r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ru-RU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7 – 2 = 5</a:t>
            </a:r>
          </a:p>
          <a:p>
            <a:endParaRPr lang="ru-RU" sz="1400" b="1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</a:t>
            </a:r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Радугу </a:t>
            </a:r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рисует Света,</a:t>
            </a:r>
          </a:p>
          <a:p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Только </a:t>
            </a:r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красной краски нету.</a:t>
            </a:r>
          </a:p>
          <a:p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Мне ответьте </a:t>
            </a:r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вопрос:</a:t>
            </a:r>
            <a:endParaRPr lang="ru-RU" sz="1400" b="1" dirty="0">
              <a:solidFill>
                <a:srgbClr val="9933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Сколько </a:t>
            </a:r>
            <a:r>
              <a:rPr lang="ru-RU" sz="1400" b="1" dirty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будет в ней полос</a:t>
            </a:r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ru-RU" sz="1400" b="1" dirty="0">
              <a:solidFill>
                <a:srgbClr val="9933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7 – 1 = 6</a:t>
            </a:r>
          </a:p>
        </p:txBody>
      </p:sp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20" y="4948592"/>
            <a:ext cx="2448272" cy="17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28" y="2361877"/>
            <a:ext cx="1227584" cy="9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94" y="2385509"/>
            <a:ext cx="1152128" cy="90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94" y="4343127"/>
            <a:ext cx="1227584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АНИМАШКИ\человечек думает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45344"/>
            <a:ext cx="1431032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57" y="4296336"/>
            <a:ext cx="132655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3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https://avatars.mds.yandex.net/get-pdb/1848399/d0ee2a83-6c35-460e-ad05-3c1fc3e32e2c/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421">
            <a:off x="682422" y="3474452"/>
            <a:ext cx="7776864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s://forums.realax.ru/saveimages/2016/04/13/vfvpfbdq3pqsrbnvufydv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6192688" cy="81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5+++  Пять с тремя плюсам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75" y="5301208"/>
            <a:ext cx="2520271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s://dshij2.kaluga.muzkult.ru/media/2019/03/03/1273557704/a79fe0839f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836712"/>
            <a:ext cx="763284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елина\Desktop\matematika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43708" y="1124744"/>
            <a:ext cx="525658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0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Отгадай загадку</a:t>
            </a:r>
            <a:r>
              <a:rPr lang="ru-RU" sz="2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1348740">
              <a:spcAft>
                <a:spcPts val="0"/>
              </a:spcAft>
            </a:pPr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348740"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Человечки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очень споро</a:t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Чинят электроприборы!</a:t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Их не видно, не смотри,</a:t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Ведь они живут внутри.</a:t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Нету места мистике,</a:t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Если рядом…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348740">
              <a:spcAft>
                <a:spcPts val="0"/>
              </a:spcAft>
            </a:pPr>
            <a:r>
              <a:rPr lang="ru-RU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                          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4094788"/>
            <a:ext cx="2376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ФИКСИКИ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img-fotki.yandex.ru/get/197852/43837144.4fc/0_e5214_c2f9aa60_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1575560" cy="16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11" y="4725144"/>
            <a:ext cx="33591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5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9" y="0"/>
            <a:ext cx="91702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21242881">
            <a:off x="1357607" y="3747560"/>
            <a:ext cx="6225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с Фиксиками</a:t>
            </a:r>
            <a:endParaRPr lang="ru-RU" sz="2400" b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упражнять в составлении числового ряда, счёте </a:t>
            </a:r>
            <a:r>
              <a:rPr lang="ru-RU" sz="2400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10, </a:t>
            </a:r>
            <a:r>
              <a:rPr lang="ru-RU" sz="24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группировании геометрических фигур, решении задач.</a:t>
            </a:r>
            <a:endParaRPr lang="ru-RU" sz="2400" b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1/1579330494_3-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3" y="0"/>
            <a:ext cx="47525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FF"/>
                </a:solidFill>
                <a:latin typeface="Arial Black" panose="020B0A04020102020204" pitchFamily="34" charset="0"/>
              </a:rPr>
              <a:t>Симка и Нолик </a:t>
            </a:r>
            <a:r>
              <a:rPr lang="ru-RU" sz="1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рассказали</a:t>
            </a:r>
            <a:r>
              <a:rPr lang="ru-RU" sz="1400" dirty="0">
                <a:solidFill>
                  <a:srgbClr val="0000FF"/>
                </a:solidFill>
                <a:latin typeface="Arial Black" panose="020B0A04020102020204" pitchFamily="34" charset="0"/>
              </a:rPr>
              <a:t>, что им стало скучно, т.к. все приборы они уже починили, и </a:t>
            </a:r>
            <a:r>
              <a:rPr lang="ru-RU" sz="1400" dirty="0" err="1">
                <a:solidFill>
                  <a:srgbClr val="0000FF"/>
                </a:solidFill>
                <a:latin typeface="Arial Black" panose="020B0A04020102020204" pitchFamily="34" charset="0"/>
              </a:rPr>
              <a:t>Фиксики</a:t>
            </a:r>
            <a:r>
              <a:rPr lang="ru-RU" sz="1400" dirty="0">
                <a:solidFill>
                  <a:srgbClr val="0000FF"/>
                </a:solidFill>
                <a:latin typeface="Arial Black" panose="020B0A04020102020204" pitchFamily="34" charset="0"/>
              </a:rPr>
              <a:t> решили поиграть с </a:t>
            </a:r>
            <a:r>
              <a:rPr lang="ru-RU" sz="1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вами. Симка </a:t>
            </a:r>
            <a:r>
              <a:rPr lang="ru-RU" sz="1400" dirty="0">
                <a:solidFill>
                  <a:srgbClr val="0000FF"/>
                </a:solidFill>
                <a:latin typeface="Arial Black" panose="020B0A04020102020204" pitchFamily="34" charset="0"/>
              </a:rPr>
              <a:t>любит не только чинить приборы, но и заниматься математикой. И озорнику Нолику математика тоже очень нравится.  Иногда они вместе решают математические задачки. Но есть у них и такие задания, с которыми они справиться не могут. Давайте мы им поможем?</a:t>
            </a:r>
          </a:p>
        </p:txBody>
      </p:sp>
    </p:spTree>
    <p:extLst>
      <p:ext uri="{BB962C8B-B14F-4D97-AF65-F5344CB8AC3E}">
        <p14:creationId xmlns:p14="http://schemas.microsoft.com/office/powerpoint/2010/main" val="1358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елина\Desktop\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53600" cy="73056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456" y="548680"/>
            <a:ext cx="8229600" cy="473853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 pitchFamily="18" charset="0"/>
              </a:rPr>
              <a:t>Мозговой штурм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Сколько носов у двух собак</a:t>
            </a:r>
            <a:r>
              <a:rPr lang="ru-RU" sz="36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?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- Сколько ушей у двух мышей</a:t>
            </a:r>
            <a:r>
              <a:rPr lang="ru-RU" sz="36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?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- Сколько хвостов у двух котов</a:t>
            </a:r>
            <a:r>
              <a:rPr lang="ru-RU" sz="36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?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- Сколько пальцев на правой руке</a:t>
            </a:r>
            <a:r>
              <a:rPr lang="ru-RU" sz="36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- Сколько глаз у светофора</a:t>
            </a:r>
            <a:r>
              <a:rPr lang="ru-RU" sz="36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?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7918556" y="2319692"/>
            <a:ext cx="842392" cy="7784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461356" y="1772816"/>
            <a:ext cx="878396" cy="74914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164288" y="270892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461356" y="3855407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920516" y="328498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05" y="4854830"/>
            <a:ext cx="3359502" cy="160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67"/>
          <a:stretch/>
        </p:blipFill>
        <p:spPr bwMode="auto">
          <a:xfrm>
            <a:off x="978506" y="1052816"/>
            <a:ext cx="7501674" cy="410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29003"/>
            <a:ext cx="4738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НАЗОВИ ДНИ НЕДЕЛИ</a:t>
            </a:r>
            <a:endParaRPr lang="ru-RU" sz="2800" b="1" dirty="0">
              <a:solidFill>
                <a:srgbClr val="0000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8"/>
          <a:stretch/>
        </p:blipFill>
        <p:spPr bwMode="auto">
          <a:xfrm rot="20187865">
            <a:off x="1032960" y="1118470"/>
            <a:ext cx="1033632" cy="96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16" y="1150404"/>
            <a:ext cx="1660265" cy="190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50404"/>
            <a:ext cx="1658937" cy="190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07" y="1150403"/>
            <a:ext cx="1658937" cy="19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80862"/>
            <a:ext cx="1658937" cy="207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16" y="3080861"/>
            <a:ext cx="1658937" cy="207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060065"/>
            <a:ext cx="1658937" cy="209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09" y="3080860"/>
            <a:ext cx="1658937" cy="207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6457" y="5373216"/>
            <a:ext cx="3724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сегодня день недели?</a:t>
            </a:r>
          </a:p>
          <a:p>
            <a:pPr marL="285750" indent="-285750"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был вчера?</a:t>
            </a:r>
          </a:p>
          <a:p>
            <a:pPr marL="285750" indent="-285750"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будет завтра?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1371">
            <a:off x="1560264" y="565607"/>
            <a:ext cx="1339337" cy="15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2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елина\Desktop\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95586"/>
            <a:ext cx="8229600" cy="222312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Какие цифры спрятались?</a:t>
            </a:r>
            <a:b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1  2  3  4  5  6  7  </a:t>
            </a:r>
            <a:endParaRPr lang="ru-RU" sz="8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елина\Desktop\f3.jpg"/>
          <p:cNvPicPr/>
          <p:nvPr/>
        </p:nvPicPr>
        <p:blipFill>
          <a:blip r:embed="rId2" cstate="print"/>
          <a:srcRect l="47909" t="55990" r="41579" b="29948"/>
          <a:stretch>
            <a:fillRect/>
          </a:stretch>
        </p:blipFill>
        <p:spPr bwMode="auto">
          <a:xfrm>
            <a:off x="3131840" y="1988840"/>
            <a:ext cx="1008112" cy="1008112"/>
          </a:xfrm>
          <a:prstGeom prst="rect">
            <a:avLst/>
          </a:prstGeom>
          <a:noFill/>
        </p:spPr>
      </p:pic>
      <p:pic>
        <p:nvPicPr>
          <p:cNvPr id="6" name="Рисунок 5" descr="C:\Users\Аделина\Desktop\f3.jpg"/>
          <p:cNvPicPr/>
          <p:nvPr/>
        </p:nvPicPr>
        <p:blipFill>
          <a:blip r:embed="rId2" cstate="print"/>
          <a:srcRect l="47909" t="55990" r="41579" b="29948"/>
          <a:stretch>
            <a:fillRect/>
          </a:stretch>
        </p:blipFill>
        <p:spPr bwMode="auto">
          <a:xfrm>
            <a:off x="6228184" y="1988840"/>
            <a:ext cx="1008112" cy="10081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27784" y="3933056"/>
            <a:ext cx="1296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8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925381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8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3933056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8000" dirty="0"/>
          </a:p>
        </p:txBody>
      </p:sp>
      <p:pic>
        <p:nvPicPr>
          <p:cNvPr id="10" name="Рисунок 9" descr="C:\Users\Аделина\Desktop\f3.jpg"/>
          <p:cNvPicPr/>
          <p:nvPr/>
        </p:nvPicPr>
        <p:blipFill>
          <a:blip r:embed="rId2" cstate="print"/>
          <a:srcRect l="47909" t="55990" r="41579" b="29948"/>
          <a:stretch>
            <a:fillRect/>
          </a:stretch>
        </p:blipFill>
        <p:spPr bwMode="auto">
          <a:xfrm>
            <a:off x="3723268" y="4141933"/>
            <a:ext cx="1080120" cy="108012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8334"/>
            <a:ext cx="1574304" cy="157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img-fotki.yandex.ru/get/197852/43837144.4fc/0_e5214_c2f9aa60_ori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7504"/>
            <a:ext cx="1927568" cy="20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128" y="4176375"/>
            <a:ext cx="1006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елина\Desktop\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9480" cy="697302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5" t="10959" r="2340" b="4099"/>
          <a:stretch/>
        </p:blipFill>
        <p:spPr bwMode="auto">
          <a:xfrm>
            <a:off x="1113316" y="1259367"/>
            <a:ext cx="7082847" cy="378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img-fotki.yandex.ru/get/166206/200418627.1cd/0_19acf3_7deca775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43202"/>
            <a:ext cx="2139419" cy="150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816" y="548680"/>
            <a:ext cx="3674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9933FF"/>
                </a:solidFill>
                <a:latin typeface="Arial Black" panose="020B0A04020102020204" pitchFamily="34" charset="0"/>
                <a:cs typeface="Times New Roman" pitchFamily="18" charset="0"/>
              </a:rPr>
              <a:t>Найди отличия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5413967"/>
            <a:ext cx="4813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найти 10 отличий на картинках</a:t>
            </a:r>
            <a:endParaRPr lang="ru-RU" sz="2000" b="1" dirty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елина\Desktop\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53600" cy="73056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2514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rgbClr val="EA22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EA22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EA22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EA22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EA22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 каким признакам можно их разделить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Сколько групп у тебя получилось?</a:t>
            </a:r>
            <a:b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Посчитай, сколько фигур получилось в каждой группе.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EA22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EA22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EA22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01339" y="1484784"/>
            <a:ext cx="599442" cy="6096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36404" y="2211151"/>
            <a:ext cx="599442" cy="566995"/>
          </a:xfrm>
          <a:prstGeom prst="ellipse">
            <a:avLst/>
          </a:prstGeom>
          <a:solidFill>
            <a:srgbClr val="29F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04048" y="3057034"/>
            <a:ext cx="603176" cy="63722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07679" y="1782000"/>
            <a:ext cx="914400" cy="914400"/>
          </a:xfrm>
          <a:prstGeom prst="ellipse">
            <a:avLst/>
          </a:prstGeom>
          <a:solidFill>
            <a:srgbClr val="29F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84208" y="1637184"/>
            <a:ext cx="9144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47232" y="1753951"/>
            <a:ext cx="914400" cy="914400"/>
          </a:xfrm>
          <a:prstGeom prst="ellipse">
            <a:avLst/>
          </a:prstGeom>
          <a:solidFill>
            <a:srgbClr val="29F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139" y="2527194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36279" y="387444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63680" y="1753951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088141" y="2819576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7808971" y="3046830"/>
            <a:ext cx="628656" cy="4572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210173" y="3694254"/>
            <a:ext cx="684166" cy="457200"/>
          </a:xfrm>
          <a:prstGeom prst="triangle">
            <a:avLst/>
          </a:prstGeom>
          <a:solidFill>
            <a:srgbClr val="29F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4528013" y="2378548"/>
            <a:ext cx="589148" cy="44102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249108" y="2819576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6455277" y="2668351"/>
            <a:ext cx="1060704" cy="91440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49108" y="712138"/>
            <a:ext cx="6606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Раздели фигуры на группы</a:t>
            </a:r>
            <a:endParaRPr lang="ru-RU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292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Область: Познание  Раздел: Формирование элементарных математических представлений  </vt:lpstr>
      <vt:lpstr>Презентация PowerPoint</vt:lpstr>
      <vt:lpstr>Презентация PowerPoint</vt:lpstr>
      <vt:lpstr>Презентация PowerPoint</vt:lpstr>
      <vt:lpstr>              Мозговой штурм  - Сколько носов у двух собак?         2 - Сколько ушей у двух мышей?          4   - Сколько хвостов у двух котов?    2 - Сколько пальцев на правой руке?   5 - Сколько глаз у светофора?            3 </vt:lpstr>
      <vt:lpstr>Презентация PowerPoint</vt:lpstr>
      <vt:lpstr>            Какие цифры спрятались?     1  2  3  4  5  6  7  </vt:lpstr>
      <vt:lpstr>Презентация PowerPoint</vt:lpstr>
      <vt:lpstr>                           - По каким признакам можно их разделить?               Сколько групп у тебя получилось?             Посчитай, сколько фигур получилось в каждой группе.   </vt:lpstr>
      <vt:lpstr>Каких фигур не хватает?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математике в подготовительной группе</dc:title>
  <dc:creator>Аделина</dc:creator>
  <cp:lastModifiedBy>Пользователь</cp:lastModifiedBy>
  <cp:revision>64</cp:revision>
  <dcterms:created xsi:type="dcterms:W3CDTF">2015-10-05T17:57:25Z</dcterms:created>
  <dcterms:modified xsi:type="dcterms:W3CDTF">2020-04-13T06:55:08Z</dcterms:modified>
</cp:coreProperties>
</file>