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144B"/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0" autoAdjust="0"/>
    <p:restoredTop sz="94660"/>
  </p:normalViewPr>
  <p:slideViewPr>
    <p:cSldViewPr>
      <p:cViewPr varScale="1">
        <p:scale>
          <a:sx n="106" d="100"/>
          <a:sy n="106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0E460-F8C2-4926-9A0E-D64143E79A38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EC7FA-6EF1-45A5-8C75-AC75BA3902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528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EC7FA-6EF1-45A5-8C75-AC75BA39020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006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6840760" cy="1368152"/>
          </a:xfrm>
        </p:spPr>
        <p:txBody>
          <a:bodyPr>
            <a:noAutofit/>
          </a:bodyPr>
          <a:lstStyle/>
          <a:p>
            <a:pPr algn="ctr"/>
            <a: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4400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kk-KZ" sz="44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Adventure" panose="02000503020000020003" pitchFamily="2" charset="0"/>
              </a:rPr>
              <a:t>Речевые </a:t>
            </a:r>
            <a:r>
              <a:rPr lang="kk-KZ" sz="5400" dirty="0">
                <a:solidFill>
                  <a:schemeClr val="accent6">
                    <a:lumMod val="75000"/>
                  </a:schemeClr>
                </a:solidFill>
                <a:latin typeface="Adventure" panose="02000503020000020003" pitchFamily="2" charset="0"/>
              </a:rPr>
              <a:t>и </a:t>
            </a:r>
            <a:r>
              <a:rPr lang="kk-KZ" sz="5400" dirty="0" smtClean="0">
                <a:solidFill>
                  <a:schemeClr val="accent6">
                    <a:lumMod val="75000"/>
                  </a:schemeClr>
                </a:solidFill>
                <a:latin typeface="Adventure" panose="02000503020000020003" pitchFamily="2" charset="0"/>
              </a:rPr>
              <a:t> неречевые </a:t>
            </a:r>
            <a:r>
              <a:rPr lang="kk-KZ" sz="5400" dirty="0">
                <a:solidFill>
                  <a:schemeClr val="accent6">
                    <a:lumMod val="75000"/>
                  </a:schemeClr>
                </a:solidFill>
                <a:latin typeface="Adventure" panose="02000503020000020003" pitchFamily="2" charset="0"/>
              </a:rPr>
              <a:t>звуки</a:t>
            </a:r>
            <a:endParaRPr lang="ru-RU" sz="5400" dirty="0">
              <a:solidFill>
                <a:schemeClr val="accent6">
                  <a:lumMod val="75000"/>
                </a:schemeClr>
              </a:solidFill>
              <a:latin typeface="Adventure" panose="02000503020000020003" pitchFamily="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229200"/>
            <a:ext cx="4195192" cy="786848"/>
          </a:xfrm>
        </p:spPr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Подготовила воспитатель:</a:t>
            </a:r>
          </a:p>
          <a:p>
            <a:r>
              <a:rPr lang="ru-RU" dirty="0" err="1" smtClean="0">
                <a:solidFill>
                  <a:srgbClr val="7030A0"/>
                </a:solidFill>
              </a:rPr>
              <a:t>Асоскова</a:t>
            </a:r>
            <a:r>
              <a:rPr lang="ru-RU" dirty="0" smtClean="0">
                <a:solidFill>
                  <a:srgbClr val="7030A0"/>
                </a:solidFill>
              </a:rPr>
              <a:t> А.Д. 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05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91"/>
    </mc:Choice>
    <mc:Fallback xmlns="">
      <p:transition spd="slow" advTm="101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Речевые звуки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548680"/>
            <a:ext cx="7704856" cy="5688632"/>
          </a:xfrm>
        </p:spPr>
        <p:txBody>
          <a:bodyPr/>
          <a:lstStyle/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А-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У-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Ш-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О</a:t>
            </a:r>
            <a:r>
              <a:rPr lang="ru-RU" dirty="0" smtClean="0"/>
              <a:t>				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1800" dirty="0" smtClean="0"/>
              <a:t>Звуки  из которых состоит </a:t>
            </a:r>
          </a:p>
          <a:p>
            <a:pPr marL="0" indent="0">
              <a:buNone/>
            </a:pPr>
            <a:r>
              <a:rPr lang="ru-RU" sz="1800" dirty="0" smtClean="0"/>
              <a:t>наша речь, </a:t>
            </a:r>
          </a:p>
          <a:p>
            <a:pPr marL="0" indent="0">
              <a:buNone/>
            </a:pPr>
            <a:r>
              <a:rPr lang="ru-RU" sz="1800" dirty="0" smtClean="0"/>
              <a:t>называются речевые звуки</a:t>
            </a:r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</p:txBody>
      </p:sp>
      <p:pic>
        <p:nvPicPr>
          <p:cNvPr id="1026" name="Picture 2" descr="C:\Users\DomPC\Desktop\-k2M2TM_wO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2492325" cy="1306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mPC\Desktop\depositphotos_85159274-stock-illustration-boys-and-girls-singin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61048"/>
            <a:ext cx="2330575" cy="233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6605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90"/>
    </mc:Choice>
    <mc:Fallback xmlns="">
      <p:transition spd="slow" advTm="1689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052736"/>
            <a:ext cx="7024744" cy="1647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>
                <a:solidFill>
                  <a:srgbClr val="FF0000"/>
                </a:solidFill>
                <a:latin typeface="Adventure" panose="02000503020000020003" pitchFamily="2" charset="0"/>
              </a:rPr>
              <a:t>Неречевые звуки</a:t>
            </a:r>
            <a:br>
              <a:rPr lang="ru-RU" sz="5400" dirty="0">
                <a:solidFill>
                  <a:srgbClr val="FF0000"/>
                </a:solidFill>
                <a:latin typeface="Adventure" panose="02000503020000020003" pitchFamily="2" charset="0"/>
              </a:rPr>
            </a:br>
            <a:endParaRPr lang="ru-RU" sz="5400" dirty="0">
              <a:solidFill>
                <a:srgbClr val="FF0000"/>
              </a:solidFill>
              <a:latin typeface="Adventure" panose="02000503020000020003" pitchFamily="2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7848872" cy="583264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Звуки окружающего мира,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называются неречевые звуки</a:t>
            </a:r>
            <a:endParaRPr lang="ru-RU" sz="1800" dirty="0">
              <a:solidFill>
                <a:srgbClr val="7030A0"/>
              </a:solidFill>
            </a:endParaRPr>
          </a:p>
        </p:txBody>
      </p:sp>
      <p:pic>
        <p:nvPicPr>
          <p:cNvPr id="2050" name="Picture 2" descr="C:\Users\DomPC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1844824"/>
            <a:ext cx="1792386" cy="1342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omPC\Desktop\hqdefault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35" b="6067"/>
          <a:stretch/>
        </p:blipFill>
        <p:spPr bwMode="auto">
          <a:xfrm>
            <a:off x="539553" y="2060849"/>
            <a:ext cx="2088232" cy="1373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DomPC\Desktop\word-image-18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88182"/>
            <a:ext cx="2664147" cy="1774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948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31"/>
    </mc:Choice>
    <mc:Fallback xmlns="">
      <p:transition spd="slow" advTm="2683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352928" cy="57606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   </a:t>
            </a:r>
            <a:r>
              <a:rPr lang="ru-RU" sz="3200" dirty="0" smtClean="0">
                <a:solidFill>
                  <a:srgbClr val="FF0000"/>
                </a:solidFill>
                <a:latin typeface="Adventure" panose="02000503020000020003" pitchFamily="2" charset="0"/>
              </a:rPr>
              <a:t>Гласные звуки</a:t>
            </a:r>
            <a:r>
              <a:rPr lang="ru-RU" sz="2400" dirty="0" smtClean="0">
                <a:solidFill>
                  <a:srgbClr val="FF0000"/>
                </a:solidFill>
              </a:rPr>
              <a:t>			</a:t>
            </a:r>
            <a:r>
              <a:rPr lang="ru-RU" sz="3200" dirty="0" smtClean="0">
                <a:solidFill>
                  <a:srgbClr val="0070C0"/>
                </a:solidFill>
                <a:latin typeface="Adventure" panose="02000503020000020003" pitchFamily="2" charset="0"/>
              </a:rPr>
              <a:t>Согласные звуки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А-							</a:t>
            </a:r>
            <a:r>
              <a:rPr lang="ru-RU" sz="2400" dirty="0" smtClean="0">
                <a:solidFill>
                  <a:srgbClr val="0070C0"/>
                </a:solidFill>
              </a:rPr>
              <a:t>Д-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О-							 </a:t>
            </a:r>
            <a:r>
              <a:rPr lang="ru-RU" sz="2400" dirty="0" smtClean="0">
                <a:solidFill>
                  <a:srgbClr val="0070C0"/>
                </a:solidFill>
              </a:rPr>
              <a:t>Т-</a:t>
            </a:r>
            <a:r>
              <a:rPr lang="ru-RU" sz="2400" dirty="0" smtClean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У-							</a:t>
            </a:r>
            <a:r>
              <a:rPr lang="ru-RU" sz="2400" dirty="0" smtClean="0">
                <a:solidFill>
                  <a:srgbClr val="0070C0"/>
                </a:solidFill>
              </a:rPr>
              <a:t>С-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Ы-							</a:t>
            </a:r>
            <a:r>
              <a:rPr lang="ru-RU" sz="2400" dirty="0" smtClean="0">
                <a:solidFill>
                  <a:srgbClr val="0070C0"/>
                </a:solidFill>
              </a:rPr>
              <a:t>Ш-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Э-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 И-</a:t>
            </a: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 Почему эти звуки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FF0000"/>
                </a:solidFill>
              </a:rPr>
              <a:t> называют гласные?				</a:t>
            </a:r>
            <a:r>
              <a:rPr lang="ru-RU" sz="1800" dirty="0" smtClean="0">
                <a:solidFill>
                  <a:srgbClr val="0070C0"/>
                </a:solidFill>
              </a:rPr>
              <a:t>Почему эти звуки 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						называют согласные?</a:t>
            </a:r>
            <a:r>
              <a:rPr lang="ru-RU" sz="1800" dirty="0" smtClean="0">
                <a:solidFill>
                  <a:srgbClr val="FF0000"/>
                </a:solidFill>
              </a:rPr>
              <a:t>	</a:t>
            </a:r>
            <a:endParaRPr lang="ru-RU" sz="1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1560" y="4077072"/>
            <a:ext cx="745232" cy="6983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96336" y="4077072"/>
            <a:ext cx="750811" cy="673224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1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538"/>
    </mc:Choice>
    <mc:Fallback xmlns="">
      <p:transition spd="slow" advTm="5853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76664"/>
          </a:xfrm>
        </p:spPr>
        <p:txBody>
          <a:bodyPr/>
          <a:lstStyle/>
          <a:p>
            <a:pPr marL="0" indent="0">
              <a:buNone/>
            </a:pPr>
            <a:endParaRPr lang="ru-RU" sz="3200" dirty="0" smtClean="0">
              <a:solidFill>
                <a:srgbClr val="0070C0"/>
              </a:solidFill>
              <a:latin typeface="Adventure" panose="02000503020000020003" pitchFamily="2" charset="0"/>
            </a:endParaRPr>
          </a:p>
          <a:p>
            <a:pPr marL="0" indent="0">
              <a:buNone/>
            </a:pPr>
            <a:r>
              <a:rPr lang="ru-RU" sz="3200" dirty="0" smtClean="0">
                <a:solidFill>
                  <a:srgbClr val="0070C0"/>
                </a:solidFill>
                <a:latin typeface="Adventure" panose="02000503020000020003" pitchFamily="2" charset="0"/>
              </a:rPr>
              <a:t>Твёрдые согласные</a:t>
            </a:r>
            <a:r>
              <a:rPr lang="ru-RU" dirty="0" smtClean="0">
                <a:solidFill>
                  <a:srgbClr val="0070C0"/>
                </a:solidFill>
              </a:rPr>
              <a:t>			</a:t>
            </a:r>
            <a:r>
              <a:rPr lang="ru-RU" sz="3200" dirty="0" smtClean="0">
                <a:solidFill>
                  <a:srgbClr val="00B050"/>
                </a:solidFill>
                <a:latin typeface="Adventure" panose="02000503020000020003" pitchFamily="2" charset="0"/>
              </a:rPr>
              <a:t>Мягкие 							согласные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М-							</a:t>
            </a:r>
            <a:r>
              <a:rPr lang="ru-RU" sz="2800" dirty="0" err="1" smtClean="0">
                <a:solidFill>
                  <a:srgbClr val="00B050"/>
                </a:solidFill>
              </a:rPr>
              <a:t>Ть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Н-							</a:t>
            </a:r>
            <a:r>
              <a:rPr lang="ru-RU" sz="2800" dirty="0" err="1" smtClean="0">
                <a:solidFill>
                  <a:srgbClr val="00B050"/>
                </a:solidFill>
              </a:rPr>
              <a:t>Мь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Ж-							</a:t>
            </a:r>
            <a:r>
              <a:rPr lang="ru-RU" sz="2800" dirty="0" err="1" smtClean="0">
                <a:solidFill>
                  <a:srgbClr val="00B050"/>
                </a:solidFill>
              </a:rPr>
              <a:t>Нь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 К-							</a:t>
            </a:r>
            <a:r>
              <a:rPr lang="ru-RU" sz="2800" dirty="0" err="1" smtClean="0">
                <a:solidFill>
                  <a:srgbClr val="00B050"/>
                </a:solidFill>
              </a:rPr>
              <a:t>Сь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0070C0"/>
                </a:solidFill>
              </a:rPr>
              <a:t>Почему их называют 				</a:t>
            </a:r>
            <a:r>
              <a:rPr lang="ru-RU" sz="1800" dirty="0" smtClean="0">
                <a:solidFill>
                  <a:srgbClr val="00B050"/>
                </a:solidFill>
              </a:rPr>
              <a:t>Почему их называют </a:t>
            </a:r>
            <a:r>
              <a:rPr lang="ru-RU" sz="1800" dirty="0" smtClean="0">
                <a:solidFill>
                  <a:srgbClr val="0070C0"/>
                </a:solidFill>
              </a:rPr>
              <a:t>твёрдыми согласными?			</a:t>
            </a:r>
            <a:r>
              <a:rPr lang="ru-RU" sz="1800" dirty="0" smtClean="0">
                <a:solidFill>
                  <a:srgbClr val="00B050"/>
                </a:solidFill>
              </a:rPr>
              <a:t>мягкие согласные?</a:t>
            </a:r>
            <a:endParaRPr lang="ru-RU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3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403"/>
    </mc:Choice>
    <mc:Fallback xmlns="">
      <p:transition spd="slow" advTm="4040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064896" cy="59046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solidFill>
                <a:srgbClr val="C00000"/>
              </a:solidFill>
              <a:latin typeface="Adventure" panose="02000503020000020003" pitchFamily="2" charset="0"/>
            </a:endParaRPr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C00000"/>
                </a:solidFill>
                <a:latin typeface="Adventure" panose="02000503020000020003" pitchFamily="2" charset="0"/>
              </a:rPr>
              <a:t>Определи место звуков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А-				</a:t>
            </a: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>
                <a:solidFill>
                  <a:srgbClr val="0070C0"/>
                </a:solidFill>
              </a:rPr>
              <a:t>Х</a:t>
            </a:r>
            <a:endParaRPr lang="ru-RU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О-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C00000"/>
                </a:solidFill>
              </a:rPr>
              <a:t>У-</a:t>
            </a:r>
            <a:endParaRPr lang="ru-RU" sz="2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		</a:t>
            </a:r>
            <a:r>
              <a:rPr lang="ru-RU" sz="2000" dirty="0" smtClean="0">
                <a:solidFill>
                  <a:srgbClr val="0070C0"/>
                </a:solidFill>
              </a:rPr>
              <a:t>Назовите гласные звуки, каким цветом они 		обозначены?</a:t>
            </a:r>
            <a:endParaRPr lang="ru-RU" sz="2000" dirty="0" smtClean="0"/>
          </a:p>
          <a:p>
            <a:pPr marL="0" indent="0">
              <a:buNone/>
            </a:pPr>
            <a:r>
              <a:rPr lang="ru-RU" sz="1400" dirty="0" smtClean="0"/>
              <a:t>		 </a:t>
            </a:r>
          </a:p>
          <a:p>
            <a:pPr marL="0" indent="0">
              <a:buNone/>
            </a:pPr>
            <a:r>
              <a:rPr lang="ru-RU" sz="1400" dirty="0" smtClean="0">
                <a:solidFill>
                  <a:srgbClr val="0070C0"/>
                </a:solidFill>
              </a:rPr>
              <a:t>		</a:t>
            </a:r>
            <a:r>
              <a:rPr lang="ru-RU" sz="1800" dirty="0" smtClean="0">
                <a:solidFill>
                  <a:srgbClr val="0070C0"/>
                </a:solidFill>
              </a:rPr>
              <a:t>Назовите согласные звуки, каким цветом они 			обозначены? </a:t>
            </a:r>
            <a:endParaRPr lang="ru-RU" sz="1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				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>
                <a:solidFill>
                  <a:srgbClr val="0070C0"/>
                </a:solidFill>
              </a:rPr>
              <a:t>Х</a:t>
            </a:r>
            <a:r>
              <a:rPr lang="ru-RU" sz="2400" dirty="0" smtClean="0"/>
              <a:t> </a:t>
            </a:r>
            <a:endParaRPr lang="ru-RU" sz="2400" dirty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2800" dirty="0" smtClean="0">
                <a:solidFill>
                  <a:srgbClr val="FF0000"/>
                </a:solidFill>
              </a:rPr>
              <a:t>АУ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076056" y="1772816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750249" y="1772816"/>
            <a:ext cx="432048" cy="457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71256" y="4936529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33256" y="4953914"/>
            <a:ext cx="457200" cy="457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323963" y="5517232"/>
            <a:ext cx="40518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907704" y="553441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2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107"/>
    </mc:Choice>
    <mc:Fallback xmlns="">
      <p:transition spd="slow" advTm="6510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064896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C00000"/>
                </a:solidFill>
                <a:latin typeface="Adventure" panose="02000503020000020003" pitchFamily="2" charset="0"/>
              </a:rPr>
              <a:t>Звуковой анализ слов</a:t>
            </a:r>
          </a:p>
          <a:p>
            <a:pPr marL="0" indent="0">
              <a:buNone/>
            </a:pPr>
            <a:r>
              <a:rPr lang="ru-RU" dirty="0" smtClean="0"/>
              <a:t>Сколько звуков в слове   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rgbClr val="0070C0"/>
                </a:solidFill>
              </a:rPr>
              <a:t>КИТ</a:t>
            </a:r>
            <a:r>
              <a:rPr lang="ru-RU" dirty="0" smtClean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				    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 					</a:t>
            </a:r>
            <a:r>
              <a:rPr lang="ru-RU" sz="3200" dirty="0" smtClean="0">
                <a:solidFill>
                  <a:srgbClr val="0070C0"/>
                </a:solidFill>
              </a:rPr>
              <a:t>КОТ </a:t>
            </a:r>
          </a:p>
          <a:p>
            <a:pPr marL="0" indent="0"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ru-RU" sz="24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Назови гласные звуки в этих словах,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Каким цветом они обозначены?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Назови согласные звуки, какие они?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00B050"/>
                </a:solidFill>
              </a:rPr>
              <a:t>Какой фишкой они обозначены</a:t>
            </a:r>
            <a:r>
              <a:rPr lang="ru-RU" dirty="0" smtClean="0">
                <a:solidFill>
                  <a:srgbClr val="00B050"/>
                </a:solidFill>
              </a:rPr>
              <a:t>?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979712" y="1971438"/>
            <a:ext cx="410344" cy="43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699792" y="1971438"/>
            <a:ext cx="410344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19872" y="1971438"/>
            <a:ext cx="457200" cy="457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156176" y="2636912"/>
            <a:ext cx="457200" cy="457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804248" y="2644924"/>
            <a:ext cx="457200" cy="457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596336" y="2636912"/>
            <a:ext cx="457200" cy="4572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90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901"/>
    </mc:Choice>
    <mc:Fallback xmlns="">
      <p:transition spd="slow" advTm="529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064896" cy="5976664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Игра    «Что лишнее?»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1)  Назови  лишний предмет где нет звука  «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1800" dirty="0" smtClean="0">
                <a:solidFill>
                  <a:srgbClr val="002060"/>
                </a:solidFill>
              </a:rPr>
              <a:t>» ?</a:t>
            </a:r>
          </a:p>
          <a:p>
            <a:pPr indent="-342900">
              <a:buAutoNum type="arabicParenR"/>
            </a:pPr>
            <a:endParaRPr lang="ru-RU" sz="1800" dirty="0">
              <a:solidFill>
                <a:srgbClr val="002060"/>
              </a:solidFill>
            </a:endParaRPr>
          </a:p>
          <a:p>
            <a:pPr indent="-342900">
              <a:buAutoNum type="arabicParenR"/>
            </a:pPr>
            <a:endParaRPr lang="ru-RU" sz="1800" dirty="0" smtClean="0">
              <a:solidFill>
                <a:srgbClr val="002060"/>
              </a:solidFill>
            </a:endParaRPr>
          </a:p>
          <a:p>
            <a:pPr indent="-342900">
              <a:buAutoNum type="arabicParenR"/>
            </a:pPr>
            <a:endParaRPr lang="ru-RU" sz="1800" dirty="0">
              <a:solidFill>
                <a:srgbClr val="002060"/>
              </a:solidFill>
            </a:endParaRPr>
          </a:p>
          <a:p>
            <a:pPr marL="0" lvl="0" indent="0">
              <a:buClr>
                <a:srgbClr val="94C600"/>
              </a:buClr>
              <a:buNone/>
            </a:pPr>
            <a:r>
              <a:rPr lang="ru-RU" sz="1800" dirty="0" smtClean="0">
                <a:solidFill>
                  <a:srgbClr val="7030A0"/>
                </a:solidFill>
              </a:rPr>
              <a:t>2)  </a:t>
            </a:r>
            <a:r>
              <a:rPr lang="ru-RU" sz="1800" dirty="0" smtClean="0">
                <a:solidFill>
                  <a:srgbClr val="002060"/>
                </a:solidFill>
              </a:rPr>
              <a:t>Назови  </a:t>
            </a:r>
            <a:r>
              <a:rPr lang="ru-RU" sz="1800" dirty="0">
                <a:solidFill>
                  <a:srgbClr val="002060"/>
                </a:solidFill>
              </a:rPr>
              <a:t>лишний предмет где нет звука  </a:t>
            </a:r>
            <a:r>
              <a:rPr lang="ru-RU" sz="1800" dirty="0" smtClean="0">
                <a:solidFill>
                  <a:srgbClr val="002060"/>
                </a:solidFill>
              </a:rPr>
              <a:t>«</a:t>
            </a:r>
            <a:r>
              <a:rPr lang="ru-RU" sz="3200" dirty="0" smtClean="0">
                <a:solidFill>
                  <a:srgbClr val="FF0000"/>
                </a:solidFill>
              </a:rPr>
              <a:t>У</a:t>
            </a:r>
            <a:r>
              <a:rPr lang="ru-RU" sz="1800" dirty="0" smtClean="0">
                <a:solidFill>
                  <a:srgbClr val="002060"/>
                </a:solidFill>
              </a:rPr>
              <a:t>» ?</a:t>
            </a:r>
          </a:p>
          <a:p>
            <a:pPr marL="0" lvl="0" indent="0">
              <a:buClr>
                <a:srgbClr val="94C600"/>
              </a:buClr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lvl="0" indent="0">
              <a:buClr>
                <a:srgbClr val="94C600"/>
              </a:buClr>
              <a:buNone/>
            </a:pPr>
            <a:endParaRPr lang="ru-RU" sz="1800" dirty="0" smtClean="0">
              <a:solidFill>
                <a:srgbClr val="002060"/>
              </a:solidFill>
            </a:endParaRPr>
          </a:p>
          <a:p>
            <a:pPr marL="0" lvl="0" indent="0">
              <a:buClr>
                <a:srgbClr val="94C600"/>
              </a:buClr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lvl="0" indent="0">
              <a:buClr>
                <a:srgbClr val="94C600"/>
              </a:buClr>
              <a:buNone/>
            </a:pPr>
            <a:r>
              <a:rPr lang="ru-RU" sz="1800" dirty="0" smtClean="0">
                <a:solidFill>
                  <a:srgbClr val="002060"/>
                </a:solidFill>
              </a:rPr>
              <a:t>3) </a:t>
            </a:r>
            <a:r>
              <a:rPr lang="ru-RU" sz="1800" dirty="0">
                <a:solidFill>
                  <a:srgbClr val="002060"/>
                </a:solidFill>
              </a:rPr>
              <a:t>Назови  лишний предмет где нет звука  </a:t>
            </a:r>
            <a:r>
              <a:rPr lang="ru-RU" sz="1800" dirty="0" smtClean="0">
                <a:solidFill>
                  <a:srgbClr val="002060"/>
                </a:solidFill>
              </a:rPr>
              <a:t>«</a:t>
            </a:r>
            <a:r>
              <a:rPr lang="ru-RU" sz="3200" dirty="0" smtClean="0">
                <a:solidFill>
                  <a:srgbClr val="FF0000"/>
                </a:solidFill>
              </a:rPr>
              <a:t>О</a:t>
            </a:r>
            <a:r>
              <a:rPr lang="ru-RU" sz="1800" dirty="0" smtClean="0">
                <a:solidFill>
                  <a:srgbClr val="002060"/>
                </a:solidFill>
              </a:rPr>
              <a:t>» </a:t>
            </a:r>
            <a:r>
              <a:rPr lang="ru-RU" sz="1800" dirty="0">
                <a:solidFill>
                  <a:srgbClr val="002060"/>
                </a:solidFill>
              </a:rPr>
              <a:t>?</a:t>
            </a:r>
          </a:p>
          <a:p>
            <a:pPr marL="0" lvl="0" indent="0">
              <a:buClr>
                <a:srgbClr val="94C600"/>
              </a:buClr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lvl="0" indent="0">
              <a:buClr>
                <a:srgbClr val="94C600"/>
              </a:buClr>
              <a:buNone/>
            </a:pPr>
            <a:endParaRPr lang="ru-RU" sz="1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DomPC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49928"/>
            <a:ext cx="957263" cy="1195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DomPC\Desktop\downloa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149928"/>
            <a:ext cx="1427212" cy="115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DomPC\Desktop\downloa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132855"/>
            <a:ext cx="1170261" cy="117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DomPC\Desktop\images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693" y="3918197"/>
            <a:ext cx="806948" cy="80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DomPC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918197"/>
            <a:ext cx="11430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DomPC\Desktop\download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943082"/>
            <a:ext cx="1344464" cy="82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DomPC\Desktop\downloa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13" y="5380036"/>
            <a:ext cx="1458821" cy="929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DomPC\Desktop\download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738" y="5260304"/>
            <a:ext cx="1168748" cy="1168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DomPC\Desktop\download.jp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448" y="5350422"/>
            <a:ext cx="1031776" cy="100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256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387"/>
    </mc:Choice>
    <mc:Fallback xmlns="">
      <p:transition spd="slow" advTm="69387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277</TotalTime>
  <Words>80</Words>
  <Application>Microsoft Office PowerPoint</Application>
  <PresentationFormat>Экран (4:3)</PresentationFormat>
  <Paragraphs>90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       Речевые и  неречевые звуки</vt:lpstr>
      <vt:lpstr>Речевые звуки </vt:lpstr>
      <vt:lpstr>Неречевые звуки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DomPC</dc:creator>
  <cp:lastModifiedBy>Пользователь Windows</cp:lastModifiedBy>
  <cp:revision>28</cp:revision>
  <dcterms:created xsi:type="dcterms:W3CDTF">2020-04-09T17:13:05Z</dcterms:created>
  <dcterms:modified xsi:type="dcterms:W3CDTF">2020-04-12T09:47:08Z</dcterms:modified>
</cp:coreProperties>
</file>