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7" r:id="rId3"/>
    <p:sldId id="287" r:id="rId4"/>
    <p:sldId id="278" r:id="rId5"/>
    <p:sldId id="279" r:id="rId6"/>
    <p:sldId id="280" r:id="rId7"/>
    <p:sldId id="282" r:id="rId8"/>
    <p:sldId id="281" r:id="rId9"/>
    <p:sldId id="288" r:id="rId10"/>
    <p:sldId id="283" r:id="rId11"/>
    <p:sldId id="284" r:id="rId12"/>
    <p:sldId id="285" r:id="rId13"/>
    <p:sldId id="286" r:id="rId14"/>
    <p:sldId id="28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0F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2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82B25-0908-4F46-B349-A55DFAADC86C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31C44-D267-4BD3-B438-3C8D774220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6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1C44-D267-4BD3-B438-3C8D774220C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1C44-D267-4BD3-B438-3C8D774220C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3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2A99-A686-40A1-8D74-8AC0419FC5E9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2IUV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7046" y="1107067"/>
            <a:ext cx="4945732" cy="559692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Основы грамоты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сказкам»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предшкольной подготовки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4005064"/>
            <a:ext cx="33123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7F00FE"/>
                </a:solidFill>
              </a:rPr>
              <a:t>Воспитатель ГККП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7F00FE"/>
                </a:solidFill>
              </a:rPr>
              <a:t>«Детский сад №13 «Кораблик»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7F00FE"/>
                </a:solidFill>
              </a:rPr>
              <a:t>Березина Светлана </a:t>
            </a:r>
            <a:r>
              <a:rPr lang="ru-RU" sz="1400" b="1" dirty="0" smtClean="0">
                <a:solidFill>
                  <a:srgbClr val="7F00FE"/>
                </a:solidFill>
              </a:rPr>
              <a:t>Петровна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7F00FE"/>
                </a:solidFill>
              </a:rPr>
              <a:t>Г. Темиртау Карагандинская область</a:t>
            </a:r>
            <a:endParaRPr lang="ru-RU" sz="1400" b="1" dirty="0">
              <a:solidFill>
                <a:srgbClr val="7F00FE"/>
              </a:solidFill>
            </a:endParaRPr>
          </a:p>
        </p:txBody>
      </p:sp>
      <p:pic>
        <p:nvPicPr>
          <p:cNvPr id="4" name="Picture 4" descr="C:\Рабочая папка Светы\Для сайта фото\СКАЗКИ ВСЕ\5sz3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62977">
            <a:off x="917847" y="4436931"/>
            <a:ext cx="778396" cy="116759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4916">
            <a:off x="1343401" y="3828288"/>
            <a:ext cx="1658829" cy="80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Рабочая папка Светы\Для сайта фото\СКАЗКИ ВСЕ\Hvft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476454">
            <a:off x="4781134" y="3370468"/>
            <a:ext cx="841469" cy="958706"/>
          </a:xfrm>
          <a:prstGeom prst="rect">
            <a:avLst/>
          </a:prstGeom>
          <a:noFill/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352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2" descr="C:\Рабочая папка Светы\Для сайта фото\СКАЗКИ ВСЕ\vXUkz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248179">
            <a:off x="5639296" y="5158804"/>
            <a:ext cx="808037" cy="9144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5"/>
          <a:stretch/>
        </p:blipFill>
        <p:spPr bwMode="auto">
          <a:xfrm>
            <a:off x="6528135" y="2984141"/>
            <a:ext cx="2614715" cy="384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3"/>
          <a:stretch/>
        </p:blipFill>
        <p:spPr bwMode="auto">
          <a:xfrm>
            <a:off x="2857923" y="2586206"/>
            <a:ext cx="2080613" cy="168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7536">
            <a:off x="4922068" y="3820905"/>
            <a:ext cx="14144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C:\Рабочая папка Светы\Для сайта фото\СКАЗКИ ВСЕ\Ixby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825631">
            <a:off x="222457" y="5352284"/>
            <a:ext cx="1022863" cy="1171486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2031" y="21791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0" y="1196752"/>
            <a:ext cx="9012530" cy="43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4249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F00FE"/>
                </a:solidFill>
              </a:rPr>
              <a:t>Слова для объяснения </a:t>
            </a:r>
            <a:endParaRPr lang="ru-RU" sz="4000" dirty="0">
              <a:solidFill>
                <a:srgbClr val="7F00FE"/>
              </a:solidFill>
            </a:endParaRPr>
          </a:p>
          <a:p>
            <a:pPr algn="ctr"/>
            <a:r>
              <a:rPr lang="ru-RU" sz="4000" dirty="0">
                <a:solidFill>
                  <a:srgbClr val="7F00FE"/>
                </a:solidFill>
              </a:rPr>
              <a:t>(шпаргалка для </a:t>
            </a:r>
            <a:r>
              <a:rPr lang="ru-RU" sz="4000" dirty="0" smtClean="0">
                <a:solidFill>
                  <a:srgbClr val="7F00FE"/>
                </a:solidFill>
              </a:rPr>
              <a:t>родителей)</a:t>
            </a:r>
          </a:p>
          <a:p>
            <a:endParaRPr lang="ru-RU" sz="4000" dirty="0" smtClean="0">
              <a:solidFill>
                <a:srgbClr val="0000FF"/>
              </a:solidFill>
            </a:endParaRP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Замешкалась</a:t>
            </a:r>
          </a:p>
          <a:p>
            <a:pPr algn="ctr"/>
            <a:r>
              <a:rPr lang="ru-RU" sz="3600" dirty="0">
                <a:solidFill>
                  <a:srgbClr val="0000FF"/>
                </a:solidFill>
              </a:rPr>
              <a:t>Ток чистого зерна</a:t>
            </a:r>
            <a:endParaRPr lang="ru-RU" sz="3600" dirty="0" smtClean="0">
              <a:solidFill>
                <a:srgbClr val="0000FF"/>
              </a:solidFill>
            </a:endParaRP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Наперегонки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Побежденная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Сытно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Во всю мочь</a:t>
            </a: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28140"/>
            <a:ext cx="2520281" cy="33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r="30151"/>
          <a:stretch/>
        </p:blipFill>
        <p:spPr bwMode="auto">
          <a:xfrm>
            <a:off x="539552" y="2092822"/>
            <a:ext cx="241189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52" y="5994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 b="24521"/>
          <a:stretch/>
        </p:blipFill>
        <p:spPr bwMode="auto">
          <a:xfrm>
            <a:off x="256640" y="1988840"/>
            <a:ext cx="3444840" cy="179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40" y="1796680"/>
            <a:ext cx="1376988" cy="176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484784"/>
            <a:ext cx="7704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endParaRPr lang="ru-RU" sz="3600" dirty="0" smtClean="0">
              <a:solidFill>
                <a:srgbClr val="0000FF"/>
              </a:solidFill>
            </a:endParaRPr>
          </a:p>
          <a:p>
            <a:pPr algn="ctr"/>
            <a:r>
              <a:rPr lang="ru-RU" sz="3600" dirty="0" smtClean="0">
                <a:solidFill>
                  <a:srgbClr val="0000FF"/>
                </a:solidFill>
              </a:rPr>
              <a:t>Подружиться, каждый, жаловалась, живот, джайлау, урожай, побежим, прибежит, побежала, прижала, побежденная, жил.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16632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F00FE"/>
                </a:solidFill>
              </a:rPr>
              <a:t>Назови </a:t>
            </a:r>
            <a:r>
              <a:rPr lang="ru-RU" sz="2800" dirty="0">
                <a:solidFill>
                  <a:srgbClr val="7F00FE"/>
                </a:solidFill>
              </a:rPr>
              <a:t>все слова со звуком «Ж», которые встречаются в </a:t>
            </a:r>
            <a:r>
              <a:rPr lang="ru-RU" sz="2800" dirty="0" smtClean="0">
                <a:solidFill>
                  <a:srgbClr val="7F00FE"/>
                </a:solidFill>
              </a:rPr>
              <a:t>сказке </a:t>
            </a:r>
          </a:p>
          <a:p>
            <a:pPr algn="ctr"/>
            <a:r>
              <a:rPr lang="ru-RU" sz="2800" dirty="0" smtClean="0">
                <a:solidFill>
                  <a:srgbClr val="7F00FE"/>
                </a:solidFill>
              </a:rPr>
              <a:t>(шпаргалка для родителей и детей</a:t>
            </a:r>
            <a:r>
              <a:rPr lang="ru-RU" sz="2800" dirty="0" smtClean="0">
                <a:solidFill>
                  <a:srgbClr val="0000FF"/>
                </a:solidFill>
              </a:rPr>
              <a:t>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7F00FE"/>
                </a:solidFill>
              </a:rPr>
              <a:t>Муравей </a:t>
            </a:r>
            <a:r>
              <a:rPr lang="ru-RU" sz="2800" dirty="0" smtClean="0">
                <a:solidFill>
                  <a:srgbClr val="7F00FE"/>
                </a:solidFill>
              </a:rPr>
              <a:t>дарит тебе </a:t>
            </a:r>
            <a:r>
              <a:rPr lang="ru-RU" sz="2800" dirty="0">
                <a:solidFill>
                  <a:srgbClr val="7F00FE"/>
                </a:solidFill>
              </a:rPr>
              <a:t>новую пословицу: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</a:rPr>
              <a:t>Душу и сердце в работу вложи,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</a:rPr>
              <a:t>Каждой секундой в труде дорожи!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2117569"/>
            <a:ext cx="4176464" cy="332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" y="42864"/>
            <a:ext cx="279876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37" y="3637046"/>
            <a:ext cx="5193103" cy="253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481898" cy="282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81" y="112576"/>
            <a:ext cx="23161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0"/>
          <a:stretch/>
        </p:blipFill>
        <p:spPr bwMode="auto">
          <a:xfrm>
            <a:off x="5502357" y="348204"/>
            <a:ext cx="3633936" cy="306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416" y="615612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5865" y="6165304"/>
            <a:ext cx="453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solidFill>
                  <a:srgbClr val="FF0000"/>
                </a:solidFill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12796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ИЛИ 1"/>
          <p:cNvSpPr/>
          <p:nvPr/>
        </p:nvSpPr>
        <p:spPr>
          <a:xfrm>
            <a:off x="899592" y="404664"/>
            <a:ext cx="7272808" cy="5976664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88740"/>
            <a:ext cx="2844316" cy="213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2" y="3406586"/>
            <a:ext cx="2684141" cy="197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7870" y="3406586"/>
            <a:ext cx="1120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Это герой</a:t>
            </a:r>
          </a:p>
          <a:p>
            <a:r>
              <a:rPr lang="ru-RU" sz="1000" dirty="0" smtClean="0"/>
              <a:t>многих казахских сказок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5107870" y="4725143"/>
            <a:ext cx="976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называют его безбородый обманщик</a:t>
            </a:r>
            <a:endParaRPr lang="ru-RU" sz="1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6"/>
          <a:stretch/>
        </p:blipFill>
        <p:spPr bwMode="auto">
          <a:xfrm>
            <a:off x="4794851" y="1295581"/>
            <a:ext cx="3018215" cy="19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7474" y="1180782"/>
            <a:ext cx="2758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/>
          </a:p>
          <a:p>
            <a:r>
              <a:rPr lang="ru-RU" sz="1000" dirty="0" smtClean="0"/>
              <a:t>Колотил, да колотил по тарелке носом.</a:t>
            </a:r>
          </a:p>
          <a:p>
            <a:r>
              <a:rPr lang="ru-RU" sz="1000" dirty="0" smtClean="0"/>
              <a:t>Ничего не проглотил и остался с носом</a:t>
            </a:r>
            <a:endParaRPr lang="ru-RU" sz="10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0278"/>
            <a:ext cx="2700300" cy="227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2315868"/>
            <a:ext cx="1296144" cy="21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3420277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Она </a:t>
            </a:r>
            <a:r>
              <a:rPr lang="ru-RU" sz="1000" dirty="0"/>
              <a:t>живёт в большом лесу – </a:t>
            </a:r>
          </a:p>
          <a:p>
            <a:r>
              <a:rPr lang="ru-RU" sz="1000" dirty="0"/>
              <a:t>Все знают хитрую куму,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2" y="527914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А про её проказы </a:t>
            </a:r>
          </a:p>
          <a:p>
            <a:r>
              <a:rPr lang="ru-RU" sz="1000" dirty="0"/>
              <a:t>Есть сказки и рассказы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7924" y="188640"/>
            <a:ext cx="50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792" y="5279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7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632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</a:rPr>
              <a:t>Правила: </a:t>
            </a:r>
            <a:r>
              <a:rPr lang="ru-RU" sz="2400" dirty="0" smtClean="0">
                <a:solidFill>
                  <a:srgbClr val="7F00FE"/>
                </a:solidFill>
              </a:rPr>
              <a:t>(шпаргалка для родителей и детей)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Все </a:t>
            </a:r>
            <a:r>
              <a:rPr lang="ru-RU" sz="2400" dirty="0">
                <a:solidFill>
                  <a:srgbClr val="FF0000"/>
                </a:solidFill>
              </a:rPr>
              <a:t>слова состоят из звуков, звуки мы слышим и произносим, а буквы мы </a:t>
            </a:r>
            <a:r>
              <a:rPr lang="ru-RU" sz="2400" dirty="0" smtClean="0">
                <a:solidFill>
                  <a:srgbClr val="FF0000"/>
                </a:solidFill>
              </a:rPr>
              <a:t>видим </a:t>
            </a:r>
            <a:r>
              <a:rPr lang="ru-RU" sz="2400" dirty="0">
                <a:solidFill>
                  <a:srgbClr val="FF0000"/>
                </a:solidFill>
              </a:rPr>
              <a:t>и пишем. 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Если </a:t>
            </a:r>
            <a:r>
              <a:rPr lang="ru-RU" sz="2400" dirty="0">
                <a:solidFill>
                  <a:srgbClr val="FF0000"/>
                </a:solidFill>
              </a:rPr>
              <a:t>в слове много звуков - слово длинное, если в слове мало звуков - то слово короткое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1112" r="1900" b="3183"/>
          <a:stretch/>
        </p:blipFill>
        <p:spPr bwMode="auto">
          <a:xfrm>
            <a:off x="395536" y="2742523"/>
            <a:ext cx="8352928" cy="408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слайд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76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Сказочные персонажи хотят с тобой поиграть: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найди и назови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короткие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слова,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найди и назови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длинные слова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746"/>
            <a:ext cx="2304256" cy="31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30570"/>
            <a:ext cx="2379398" cy="356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/>
        </p:blipFill>
        <p:spPr bwMode="auto">
          <a:xfrm>
            <a:off x="2280321" y="1177746"/>
            <a:ext cx="2450277" cy="283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9" t="4461" r="21828" b="34576"/>
          <a:stretch/>
        </p:blipFill>
        <p:spPr bwMode="auto">
          <a:xfrm>
            <a:off x="1907704" y="4204043"/>
            <a:ext cx="2088232" cy="255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r="56121"/>
          <a:stretch/>
        </p:blipFill>
        <p:spPr bwMode="auto">
          <a:xfrm>
            <a:off x="0" y="4204043"/>
            <a:ext cx="2051720" cy="26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98" y="1406177"/>
            <a:ext cx="2350790" cy="236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95149"/>
            <a:ext cx="2016224" cy="29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2432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" t="9689" r="10192" b="61241"/>
          <a:stretch/>
        </p:blipFill>
        <p:spPr bwMode="auto">
          <a:xfrm>
            <a:off x="92764" y="818285"/>
            <a:ext cx="4267201" cy="9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9" t="6001" r="10645" b="83646"/>
          <a:stretch/>
        </p:blipFill>
        <p:spPr bwMode="auto">
          <a:xfrm>
            <a:off x="6411530" y="976297"/>
            <a:ext cx="1484243" cy="82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Теперь подсказка: посмотри, правильно ли ты справился с заданием?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" y="1810644"/>
            <a:ext cx="1658144" cy="24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59" y="1988840"/>
            <a:ext cx="1728192" cy="20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31" y="4131331"/>
            <a:ext cx="1571062" cy="201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38641"/>
            <a:ext cx="1299720" cy="158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01507"/>
            <a:ext cx="1903020" cy="190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606" y="3750263"/>
            <a:ext cx="1557849" cy="21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81" r="12029" b="12802"/>
          <a:stretch/>
        </p:blipFill>
        <p:spPr bwMode="auto">
          <a:xfrm>
            <a:off x="7596336" y="1812198"/>
            <a:ext cx="1451580" cy="21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59965" y="5909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26701" r="9731" b="9575"/>
          <a:stretch/>
        </p:blipFill>
        <p:spPr bwMode="auto">
          <a:xfrm>
            <a:off x="4890996" y="3450432"/>
            <a:ext cx="4227445" cy="31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 bwMode="auto">
          <a:xfrm rot="774519">
            <a:off x="1864375" y="2631641"/>
            <a:ext cx="2627784" cy="401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9030"/>
          <a:stretch/>
        </p:blipFill>
        <p:spPr bwMode="auto">
          <a:xfrm>
            <a:off x="48800" y="50486"/>
            <a:ext cx="2801042" cy="399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4475" r="9895" b="9069"/>
          <a:stretch/>
        </p:blipFill>
        <p:spPr bwMode="auto">
          <a:xfrm rot="1306709">
            <a:off x="6312179" y="-5298"/>
            <a:ext cx="1966122" cy="354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2693" r="4305"/>
          <a:stretch/>
        </p:blipFill>
        <p:spPr bwMode="auto">
          <a:xfrm rot="20214281">
            <a:off x="3995936" y="548680"/>
            <a:ext cx="2317646" cy="350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721" y="5517232"/>
            <a:ext cx="609600" cy="60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26701" r="9731" b="9575"/>
          <a:stretch/>
        </p:blipFill>
        <p:spPr bwMode="auto">
          <a:xfrm>
            <a:off x="4876800" y="3421360"/>
            <a:ext cx="4227445" cy="31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56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4"/>
          <a:stretch/>
        </p:blipFill>
        <p:spPr bwMode="auto">
          <a:xfrm>
            <a:off x="2411760" y="43609"/>
            <a:ext cx="5080856" cy="681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2640" r="32063" b="3715"/>
          <a:stretch/>
        </p:blipFill>
        <p:spPr bwMode="auto">
          <a:xfrm>
            <a:off x="7164288" y="1312939"/>
            <a:ext cx="1255770" cy="302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26701" r="9731" b="9575"/>
          <a:stretch/>
        </p:blipFill>
        <p:spPr bwMode="auto">
          <a:xfrm>
            <a:off x="4895120" y="3651313"/>
            <a:ext cx="4227445" cy="31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4475" r="9895" b="9069"/>
          <a:stretch/>
        </p:blipFill>
        <p:spPr bwMode="auto">
          <a:xfrm>
            <a:off x="4936569" y="874103"/>
            <a:ext cx="2107096" cy="3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2693" r="4305"/>
          <a:stretch/>
        </p:blipFill>
        <p:spPr bwMode="auto">
          <a:xfrm>
            <a:off x="2843808" y="3133666"/>
            <a:ext cx="2317646" cy="350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3" t="-4612" r="19295" b="22212"/>
          <a:stretch/>
        </p:blipFill>
        <p:spPr bwMode="auto">
          <a:xfrm>
            <a:off x="4288124" y="1046922"/>
            <a:ext cx="1104226" cy="20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 bwMode="auto">
          <a:xfrm>
            <a:off x="116429" y="1228466"/>
            <a:ext cx="2627784" cy="401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22452" b="3183"/>
          <a:stretch/>
        </p:blipFill>
        <p:spPr bwMode="auto">
          <a:xfrm>
            <a:off x="1863651" y="229938"/>
            <a:ext cx="1124173" cy="172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888">
            <a:off x="2235695" y="2712849"/>
            <a:ext cx="1017034" cy="187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072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539">
            <a:off x="1176725" y="-344265"/>
            <a:ext cx="5599367" cy="66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882</TotalTime>
  <Words>224</Words>
  <Application>Microsoft Office PowerPoint</Application>
  <PresentationFormat>Экран (4:3)</PresentationFormat>
  <Paragraphs>49</Paragraphs>
  <Slides>14</Slides>
  <Notes>2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Образовательная область: Коммуникация Раздел : Основы грамоты   Тема: «Путешествие по сказкам» группа предшкольной подготовки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</cp:lastModifiedBy>
  <cp:revision>132</cp:revision>
  <dcterms:created xsi:type="dcterms:W3CDTF">2014-01-25T16:16:04Z</dcterms:created>
  <dcterms:modified xsi:type="dcterms:W3CDTF">2020-04-07T10:55:01Z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1211640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