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6" r:id="rId2"/>
    <p:sldId id="278" r:id="rId3"/>
    <p:sldId id="284" r:id="rId4"/>
    <p:sldId id="287" r:id="rId5"/>
    <p:sldId id="288" r:id="rId6"/>
    <p:sldId id="289" r:id="rId7"/>
    <p:sldId id="290" r:id="rId8"/>
    <p:sldId id="292" r:id="rId9"/>
    <p:sldId id="293" r:id="rId10"/>
    <p:sldId id="294" r:id="rId11"/>
    <p:sldId id="295" r:id="rId12"/>
    <p:sldId id="302" r:id="rId13"/>
    <p:sldId id="296" r:id="rId14"/>
    <p:sldId id="304" r:id="rId15"/>
    <p:sldId id="303" r:id="rId16"/>
    <p:sldId id="277" r:id="rId17"/>
    <p:sldId id="297" r:id="rId18"/>
    <p:sldId id="300" r:id="rId19"/>
    <p:sldId id="298" r:id="rId20"/>
    <p:sldId id="305" r:id="rId21"/>
    <p:sldId id="261" r:id="rId22"/>
    <p:sldId id="258" r:id="rId23"/>
    <p:sldId id="301" r:id="rId24"/>
    <p:sldId id="273" r:id="rId25"/>
    <p:sldId id="260" r:id="rId26"/>
    <p:sldId id="306" r:id="rId27"/>
    <p:sldId id="262" r:id="rId28"/>
    <p:sldId id="264" r:id="rId29"/>
    <p:sldId id="263" r:id="rId30"/>
    <p:sldId id="282" r:id="rId31"/>
    <p:sldId id="30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FFCCFF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080A4-BBA8-4778-8CD8-5B60DB32052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673E-66C6-4C8E-8C4F-3C686ECFC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1830-5541-4BCC-9059-81B0F948E95D}" type="datetime1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0C31-D53B-48F0-AD19-E22A3CC87114}" type="datetime1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8769-AE4D-4500-9FC1-A4675DAB145A}" type="datetime1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AD23-0B86-4FE0-9CC2-B352182F4CFF}" type="datetime1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214F-464D-451D-9C9D-BB6A49000F5A}" type="datetime1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F1CA-753D-4C89-9B9D-9F60DE0D977B}" type="datetime1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EA5E-6ADA-4DA7-B023-1C39C3991252}" type="datetime1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00D2-825D-45C2-8616-D7E83E554635}" type="datetime1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41A6-FB89-4E8D-B3B6-3BA352476480}" type="datetime1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3722-86FF-4BC1-A37E-B5EFE9B2976B}" type="datetime1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1288-E6F8-4EBD-BDDB-23BBA6727E30}" type="datetime1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BB7F1-A070-4EFA-8660-6867AE1D185E}" type="datetime1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3.gif"/><Relationship Id="rId7" Type="http://schemas.openxmlformats.org/officeDocument/2006/relationships/hyperlink" Target="http://smiles.33b.ru/smile.112202.html" TargetMode="External"/><Relationship Id="rId2" Type="http://schemas.openxmlformats.org/officeDocument/2006/relationships/hyperlink" Target="http://smiles.33b.ru/smile.10056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10" Type="http://schemas.openxmlformats.org/officeDocument/2006/relationships/image" Target="../media/image27.gif"/><Relationship Id="rId4" Type="http://schemas.openxmlformats.org/officeDocument/2006/relationships/hyperlink" Target="http://smiles.33b.ru/smile.90514.html" TargetMode="External"/><Relationship Id="rId9" Type="http://schemas.openxmlformats.org/officeDocument/2006/relationships/hyperlink" Target="http://smiles.33b.ru/smile.145853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 descr="7bc7d471854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568"/>
          <a:stretch>
            <a:fillRect/>
          </a:stretch>
        </p:blipFill>
        <p:spPr>
          <a:xfrm>
            <a:off x="428596" y="3214686"/>
            <a:ext cx="3429024" cy="24448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285728"/>
            <a:ext cx="8358246" cy="214314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Формирование Элементарных Математических представлений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0"/>
            <a:ext cx="9144000" cy="142852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6715148"/>
            <a:ext cx="9144000" cy="142852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0"/>
            <a:ext cx="142844" cy="6858000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01124" y="0"/>
            <a:ext cx="142876" cy="6858000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00496" y="3071810"/>
            <a:ext cx="4857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Здравствуйте дети и родители!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данной презентации - предлагаю Вам закрепить прямой и обратный счет в пределах 10.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Научить делить целое на 2 равные части.</a:t>
            </a: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928926" y="2500306"/>
            <a:ext cx="263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« Целое и Части»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24" y="5857892"/>
            <a:ext cx="752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Карагандинская область г.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Темиртау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ГККП «Детский сад №13 «Кораблик»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воспитатель Терехова О.С.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3011" name="Picture 3" descr="C:\Users\Dell\Desktop\Картинки-кукол-для-срисовки-самые-красивые-прикольные-для-девочек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0040" y="357166"/>
            <a:ext cx="4553960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3" name="Picture 5" descr="C:\Users\Dell\Desktop\10756727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86190"/>
            <a:ext cx="971359" cy="2286016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1285860"/>
            <a:ext cx="36433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aramond" pitchFamily="18" charset="0"/>
                <a:ea typeface="Times New Roman" pitchFamily="18" charset="0"/>
                <a:cs typeface="Calibri" pitchFamily="34" charset="0"/>
              </a:rPr>
              <a:t>девочке Лене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aramond" pitchFamily="18" charset="0"/>
                <a:ea typeface="Times New Roman" pitchFamily="18" charset="0"/>
                <a:cs typeface="Calibri" pitchFamily="34" charset="0"/>
              </a:rPr>
              <a:t>бабушка подарила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aramond" pitchFamily="18" charset="0"/>
                <a:ea typeface="Times New Roman" pitchFamily="18" charset="0"/>
                <a:cs typeface="Calibri" pitchFamily="34" charset="0"/>
              </a:rPr>
              <a:t>вкусную шоколадку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Picture 2" descr="C:\Users\Dell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66378" cy="5275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Dell\Desktop\Картинки-кукол-для-срисовки-самые-красивые-прикольные-для-девочек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3838575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71802" y="1643050"/>
            <a:ext cx="28575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 Лене пришла подружка,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FF"/>
              </a:solidFill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Лена захотела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ее угостить.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FF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Что она сделала?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" name="Picture 2" descr="C:\Users\Dell\Desktop\11038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857916" cy="3414688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14414" y="0"/>
            <a:ext cx="65008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Лена разделила плитку шоколада пополам, на 2 равные части,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половину плитки дала подружке,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вторую — съела сама.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500702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На сколько частей разделила шоколад Лена?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" name="Picture 5" descr="C:\Users\Dell\Desktop\1075672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2428892" cy="5716206"/>
          </a:xfrm>
          <a:prstGeom prst="rect">
            <a:avLst/>
          </a:prstGeom>
          <a:noFill/>
        </p:spPr>
      </p:pic>
      <p:pic>
        <p:nvPicPr>
          <p:cNvPr id="4" name="Picture 2" descr="C:\Users\Dell\Desktop\110386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928934"/>
            <a:ext cx="4304275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785794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больше :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целая плитка шоколада или его половина?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Рисунок 2" descr="grib10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24" b="58268"/>
          <a:stretch>
            <a:fillRect/>
          </a:stretch>
        </p:blipFill>
        <p:spPr>
          <a:xfrm>
            <a:off x="0" y="2571744"/>
            <a:ext cx="5475525" cy="1857388"/>
          </a:xfrm>
          <a:prstGeom prst="rect">
            <a:avLst/>
          </a:prstGeom>
        </p:spPr>
      </p:pic>
      <p:pic>
        <p:nvPicPr>
          <p:cNvPr id="4" name="Рисунок 3" descr="grib10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795"/>
          <a:stretch>
            <a:fillRect/>
          </a:stretch>
        </p:blipFill>
        <p:spPr>
          <a:xfrm>
            <a:off x="5572132" y="3857628"/>
            <a:ext cx="3813960" cy="274525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14414" y="285728"/>
            <a:ext cx="72360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вами ребята части гриба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шляпка и ножка.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нужно сделать чтобы гриб стал целый?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Рисунок 2" descr="grib10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24" b="58268"/>
          <a:stretch>
            <a:fillRect/>
          </a:stretch>
        </p:blipFill>
        <p:spPr>
          <a:xfrm>
            <a:off x="4714876" y="1285860"/>
            <a:ext cx="3158957" cy="1071570"/>
          </a:xfrm>
          <a:prstGeom prst="rect">
            <a:avLst/>
          </a:prstGeom>
        </p:spPr>
      </p:pic>
      <p:pic>
        <p:nvPicPr>
          <p:cNvPr id="4" name="Рисунок 3" descr="grib10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795"/>
          <a:stretch>
            <a:fillRect/>
          </a:stretch>
        </p:blipFill>
        <p:spPr>
          <a:xfrm>
            <a:off x="5000628" y="2285992"/>
            <a:ext cx="2742390" cy="1643074"/>
          </a:xfrm>
          <a:prstGeom prst="rect">
            <a:avLst/>
          </a:prstGeom>
        </p:spPr>
      </p:pic>
      <p:pic>
        <p:nvPicPr>
          <p:cNvPr id="5" name="Рисунок 4" descr="grib10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795"/>
          <a:stretch>
            <a:fillRect/>
          </a:stretch>
        </p:blipFill>
        <p:spPr>
          <a:xfrm>
            <a:off x="357158" y="3071810"/>
            <a:ext cx="2742390" cy="1643074"/>
          </a:xfrm>
          <a:prstGeom prst="rect">
            <a:avLst/>
          </a:prstGeom>
        </p:spPr>
      </p:pic>
      <p:pic>
        <p:nvPicPr>
          <p:cNvPr id="6" name="Рисунок 5" descr="grib10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24" b="58268"/>
          <a:stretch>
            <a:fillRect/>
          </a:stretch>
        </p:blipFill>
        <p:spPr>
          <a:xfrm>
            <a:off x="214282" y="1357298"/>
            <a:ext cx="3158957" cy="10715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4414" y="2000240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+</a:t>
            </a:r>
            <a:endParaRPr lang="ru-RU" sz="88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2357430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=</a:t>
            </a:r>
            <a:endParaRPr lang="ru-RU" sz="88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285728"/>
            <a:ext cx="33575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части нужно объединить.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285728"/>
            <a:ext cx="3644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так получилось целое из частей. </a:t>
            </a:r>
            <a:endParaRPr lang="ru-RU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2976" y="4714884"/>
            <a:ext cx="735811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Такое действие называется сложение.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И обозначается знаком  +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" name="Picture 10" descr="http://www.smayli.ru/data/smiles/detia-8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7450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http://www.smayli.ru/data/smiles/detia-5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1578" y="2285992"/>
            <a:ext cx="191242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0889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9" y="5128038"/>
            <a:ext cx="2786082" cy="172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71604" y="428604"/>
            <a:ext cx="6286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немного передохнем и выполним разминку.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57488" y="1142984"/>
            <a:ext cx="42862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Руки в стороны и вверх.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Повторяем дружно.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Засиделся ученик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Разминаться нужно.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Мы сначала всем в ответ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Головой покрутим: НЕТ!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Энергично, как всегда,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Головой покрутим: ДА!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Чтоб коленки не скрипели,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Чтобы ножки не болели,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Приседаем глубоко,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Поднимаемся легко.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857884" y="1000108"/>
            <a:ext cx="2428892" cy="24288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42910" y="1142984"/>
            <a:ext cx="2714634" cy="23574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85852" y="4000504"/>
            <a:ext cx="70723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Сейчас мы с вами будем учиться делить геометрические фигуры на 2 части.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28596" y="428604"/>
            <a:ext cx="2714634" cy="23574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 descr="http://kem-detki.ru/wp-content/uploads/13plakat-.jpg"/>
          <p:cNvPicPr/>
          <p:nvPr/>
        </p:nvPicPr>
        <p:blipFill>
          <a:blip r:embed="rId2"/>
          <a:srcRect l="9363" t="56164" r="67798" b="18411"/>
          <a:stretch>
            <a:fillRect/>
          </a:stretch>
        </p:blipFill>
        <p:spPr bwMode="auto">
          <a:xfrm rot="5400000">
            <a:off x="4750595" y="1035827"/>
            <a:ext cx="342902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3500438"/>
            <a:ext cx="40005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Давайте начнем с круга.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Для этого нужно сложить круг пополам 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и получится 2 половины.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Попробуйте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" name="Рисунок 3" descr="http://kem-detki.ru/wp-content/uploads/13plakat-.jpg"/>
          <p:cNvPicPr/>
          <p:nvPr/>
        </p:nvPicPr>
        <p:blipFill>
          <a:blip r:embed="rId2"/>
          <a:srcRect l="36042" t="67965" r="43182" b="18252"/>
          <a:stretch>
            <a:fillRect/>
          </a:stretch>
        </p:blipFill>
        <p:spPr bwMode="auto">
          <a:xfrm rot="5400000">
            <a:off x="2035951" y="3536157"/>
            <a:ext cx="278608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2428892" cy="24288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14678" y="214290"/>
            <a:ext cx="4286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Берём квадрат и сгибаем  пополам и разрезаем по сгибу.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000240"/>
            <a:ext cx="2757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Garamond" pitchFamily="18" charset="0"/>
              </a:rPr>
              <a:t>Сколько частей стало?</a:t>
            </a:r>
            <a:endParaRPr lang="ru-RU" sz="2000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2714620"/>
            <a:ext cx="3409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Garamond" pitchFamily="18" charset="0"/>
              </a:rPr>
              <a:t>Как называют такую часть?</a:t>
            </a:r>
            <a:endParaRPr lang="ru-RU" sz="2000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39378" y="3286124"/>
            <a:ext cx="4004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Garamond" pitchFamily="18" charset="0"/>
              </a:rPr>
              <a:t>Сколько всего половин в целом? </a:t>
            </a:r>
            <a:endParaRPr lang="ru-RU" sz="2000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3929066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Garamond" pitchFamily="18" charset="0"/>
              </a:rPr>
              <a:t>Соедините их так, как будто у вас целый квадрат</a:t>
            </a:r>
            <a:endParaRPr lang="ru-RU" sz="2000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214942" y="5000636"/>
            <a:ext cx="3643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Сколько раз вы сложили квадрат пополам, чтобы получить 2 равные части?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Рисунок 3" descr="8958905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500042"/>
            <a:ext cx="4057121" cy="5649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9520" y="2071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2714620"/>
            <a:ext cx="5572132" cy="8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Приготовьте  пожалуйста  все необходимое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7857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этого занятия Вам потребуется : карандаш или ручка, лист бумаги в клетку и геометрические фигуры из бумаги, квадрат и круг, ножницы.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857232"/>
            <a:ext cx="2428892" cy="24288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 descr="http://kem-detki.ru/wp-content/uploads/13plakat-.jpg"/>
          <p:cNvPicPr/>
          <p:nvPr/>
        </p:nvPicPr>
        <p:blipFill>
          <a:blip r:embed="rId2"/>
          <a:srcRect l="35851" t="16970" r="42716" b="54767"/>
          <a:stretch>
            <a:fillRect/>
          </a:stretch>
        </p:blipFill>
        <p:spPr bwMode="auto">
          <a:xfrm rot="5400000">
            <a:off x="1535885" y="3036091"/>
            <a:ext cx="242889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929058" y="714356"/>
            <a:ext cx="4857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сможет разделить квадрат так , чтобы получилось  2 треугольника? 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786314" y="3643314"/>
            <a:ext cx="435768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Нужно сложить вместе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не стороны ,а углы.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7438" y="4929188"/>
            <a:ext cx="5929312" cy="1643062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На плетень взлетел петух.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Повстречал ещё там двух.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Сколько стало петухов?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У кого ответ готов?</a:t>
            </a:r>
          </a:p>
          <a:p>
            <a:pPr eaLnBrk="1" hangingPunct="1">
              <a:buFontTx/>
              <a:buNone/>
            </a:pPr>
            <a:endParaRPr lang="ru-RU" sz="2800" b="1" dirty="0" smtClean="0">
              <a:solidFill>
                <a:srgbClr val="800000"/>
              </a:solidFill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7929586" y="857232"/>
            <a:ext cx="45719" cy="357189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2000" i="1" dirty="0" smtClean="0">
              <a:solidFill>
                <a:schemeClr val="accent2"/>
              </a:solidFill>
            </a:endParaRPr>
          </a:p>
        </p:txBody>
      </p:sp>
      <p:pic>
        <p:nvPicPr>
          <p:cNvPr id="5124" name="Рисунок 5" descr="http://s10.rimg.info/807fa3df0b020474c1ba9c77a30a7719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14313"/>
            <a:ext cx="2357438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6" descr="http://s8.rimg.info/ddb8ab3fd95ca8e57cc173125989951f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428625"/>
            <a:ext cx="20716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/>
          <p:cNvPicPr>
            <a:picLocks noChangeAspect="1" noChangeArrowheads="1"/>
          </p:cNvPicPr>
          <p:nvPr/>
        </p:nvPicPr>
        <p:blipFill>
          <a:blip r:embed="rId6" cstate="print"/>
          <a:srcRect t="50012"/>
          <a:stretch>
            <a:fillRect/>
          </a:stretch>
        </p:blipFill>
        <p:spPr bwMode="auto">
          <a:xfrm>
            <a:off x="857250" y="2071688"/>
            <a:ext cx="6000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9" descr="http://s10.rimg.info/807fa3df0b020474c1ba9c77a30a7719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928938"/>
            <a:ext cx="24288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10" descr="http://s13.rimg.info/5a1bea1ec272fad4cd71df042b5d7b65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75" y="3786188"/>
            <a:ext cx="928688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11" descr="http://s13.rimg.info/5a1bea1ec272fad4cd71df042b5d7b65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3" y="4000500"/>
            <a:ext cx="92868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Рисунок 12" descr="http://s13.rimg.info/5a1bea1ec272fad4cd71df042b5d7b65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3357562"/>
            <a:ext cx="7858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Рисунок 13" descr="http://s17.rimg.info/84d0d29e6c40cbb5683c3d1cce783572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59870">
            <a:off x="7014072" y="76513"/>
            <a:ext cx="1586404" cy="164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:\Users\PC\Desktop\084a17fe7c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0"/>
            <a:ext cx="8215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7" y="1357298"/>
            <a:ext cx="5834083" cy="175432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Учимся писать цифры</a:t>
            </a:r>
          </a:p>
        </p:txBody>
      </p:sp>
      <p:pic>
        <p:nvPicPr>
          <p:cNvPr id="2052" name="Picture 5" descr="http://www.lenagold.ru/fon/clipart/d/dev/deva2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5925" y="3200400"/>
            <a:ext cx="41386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19757379">
            <a:off x="1582946" y="3651472"/>
            <a:ext cx="11430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 rot="1601452">
            <a:off x="7086600" y="3671500"/>
            <a:ext cx="1524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 rot="886325">
            <a:off x="4284097" y="5643578"/>
            <a:ext cx="5758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6082" name="AutoShape 2" descr="C:\Users\Dell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4" name="Picture 4" descr="C:\Users\Dell\Desktop\fbfab1427757ea34ccce8830aad98a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429287" cy="63788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43604" y="1285860"/>
            <a:ext cx="30003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подготовим руки к письму с помощью пальчиковой гимнастики. 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333375"/>
            <a:ext cx="7772400" cy="574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ТАК ПРАВИЛЬНО!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60538"/>
            <a:ext cx="3462337" cy="433387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850" y="1785938"/>
            <a:ext cx="3448050" cy="423703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57D04-A17A-463C-9085-761ABD0C59BF}" type="slidenum">
              <a:rPr lang="ru-RU" smtClean="0"/>
              <a:pPr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28596" y="1214422"/>
            <a:ext cx="3065462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rc 3"/>
          <p:cNvSpPr>
            <a:spLocks/>
          </p:cNvSpPr>
          <p:nvPr/>
        </p:nvSpPr>
        <p:spPr bwMode="auto">
          <a:xfrm rot="876523" flipH="1">
            <a:off x="1302166" y="1225542"/>
            <a:ext cx="2055813" cy="2092325"/>
          </a:xfrm>
          <a:custGeom>
            <a:avLst/>
            <a:gdLst>
              <a:gd name="T0" fmla="*/ 2147483647 w 42175"/>
              <a:gd name="T1" fmla="*/ 2147483647 h 43116"/>
              <a:gd name="T2" fmla="*/ 2147483647 w 42175"/>
              <a:gd name="T3" fmla="*/ 2147483647 h 43116"/>
              <a:gd name="T4" fmla="*/ 2147483647 w 42175"/>
              <a:gd name="T5" fmla="*/ 2147483647 h 43116"/>
              <a:gd name="T6" fmla="*/ 0 60000 65536"/>
              <a:gd name="T7" fmla="*/ 0 60000 65536"/>
              <a:gd name="T8" fmla="*/ 0 60000 65536"/>
              <a:gd name="T9" fmla="*/ 0 w 42175"/>
              <a:gd name="T10" fmla="*/ 0 h 43116"/>
              <a:gd name="T11" fmla="*/ 42175 w 42175"/>
              <a:gd name="T12" fmla="*/ 43116 h 43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75" h="43116" fill="none" extrusionOk="0">
                <a:moveTo>
                  <a:pt x="19695" y="43115"/>
                </a:moveTo>
                <a:cubicBezTo>
                  <a:pt x="8547" y="42128"/>
                  <a:pt x="0" y="327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996" y="-1"/>
                  <a:pt x="39314" y="6074"/>
                  <a:pt x="42174" y="15025"/>
                </a:cubicBezTo>
              </a:path>
              <a:path w="42175" h="43116" stroke="0" extrusionOk="0">
                <a:moveTo>
                  <a:pt x="19695" y="43115"/>
                </a:moveTo>
                <a:cubicBezTo>
                  <a:pt x="8547" y="42128"/>
                  <a:pt x="0" y="327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996" y="-1"/>
                  <a:pt x="39314" y="6074"/>
                  <a:pt x="42174" y="15025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rc 4"/>
          <p:cNvSpPr>
            <a:spLocks/>
          </p:cNvSpPr>
          <p:nvPr/>
        </p:nvSpPr>
        <p:spPr bwMode="auto">
          <a:xfrm>
            <a:off x="1000100" y="3357562"/>
            <a:ext cx="2438400" cy="2590800"/>
          </a:xfrm>
          <a:custGeom>
            <a:avLst/>
            <a:gdLst>
              <a:gd name="T0" fmla="*/ 2147483647 w 41211"/>
              <a:gd name="T1" fmla="*/ 0 h 43200"/>
              <a:gd name="T2" fmla="*/ 0 w 41211"/>
              <a:gd name="T3" fmla="*/ 2147483647 h 43200"/>
              <a:gd name="T4" fmla="*/ 2147483647 w 41211"/>
              <a:gd name="T5" fmla="*/ 2147483647 h 43200"/>
              <a:gd name="T6" fmla="*/ 0 60000 65536"/>
              <a:gd name="T7" fmla="*/ 0 60000 65536"/>
              <a:gd name="T8" fmla="*/ 0 60000 65536"/>
              <a:gd name="T9" fmla="*/ 0 w 41211"/>
              <a:gd name="T10" fmla="*/ 0 h 43200"/>
              <a:gd name="T11" fmla="*/ 41211 w 41211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11" h="43200" fill="none" extrusionOk="0">
                <a:moveTo>
                  <a:pt x="19612" y="0"/>
                </a:moveTo>
                <a:cubicBezTo>
                  <a:pt x="31541" y="1"/>
                  <a:pt x="41211" y="9671"/>
                  <a:pt x="41211" y="21600"/>
                </a:cubicBezTo>
                <a:cubicBezTo>
                  <a:pt x="41211" y="33529"/>
                  <a:pt x="31540" y="43200"/>
                  <a:pt x="19611" y="43200"/>
                </a:cubicBezTo>
                <a:cubicBezTo>
                  <a:pt x="11186" y="43200"/>
                  <a:pt x="3530" y="38301"/>
                  <a:pt x="-1" y="30653"/>
                </a:cubicBezTo>
              </a:path>
              <a:path w="41211" h="43200" stroke="0" extrusionOk="0">
                <a:moveTo>
                  <a:pt x="19612" y="0"/>
                </a:moveTo>
                <a:cubicBezTo>
                  <a:pt x="31541" y="1"/>
                  <a:pt x="41211" y="9671"/>
                  <a:pt x="41211" y="21600"/>
                </a:cubicBezTo>
                <a:cubicBezTo>
                  <a:pt x="41211" y="33529"/>
                  <a:pt x="31540" y="43200"/>
                  <a:pt x="19611" y="43200"/>
                </a:cubicBezTo>
                <a:cubicBezTo>
                  <a:pt x="11186" y="43200"/>
                  <a:pt x="3530" y="38301"/>
                  <a:pt x="-1" y="30653"/>
                </a:cubicBezTo>
                <a:lnTo>
                  <a:pt x="19611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3203575" y="2205038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355850" y="965200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Oval 10"/>
          <p:cNvSpPr>
            <a:spLocks noChangeArrowheads="1"/>
          </p:cNvSpPr>
          <p:nvPr/>
        </p:nvSpPr>
        <p:spPr bwMode="auto">
          <a:xfrm>
            <a:off x="2071670" y="3286124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1143000" y="260350"/>
            <a:ext cx="5072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писать цифру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6385" name="Picture 1" descr="C:\Users\Dell\Desktop\1049121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214422"/>
            <a:ext cx="4667251" cy="466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822" y="2143116"/>
            <a:ext cx="8892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  <a:t>Домашнее задание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50" y="500042"/>
            <a:ext cx="471487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+ 2 =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034" y="500042"/>
            <a:ext cx="2071702" cy="2057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 smtClean="0">
                <a:latin typeface="Arial Black" pitchFamily="34" charset="0"/>
              </a:rPr>
              <a:t>5</a:t>
            </a:r>
            <a:endParaRPr lang="ru-RU" sz="8800" dirty="0">
              <a:latin typeface="Arial Black" pitchFamily="34" charset="0"/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6429388" y="0"/>
            <a:ext cx="2143140" cy="2214578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 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1472" y="3071810"/>
            <a:ext cx="2071702" cy="2057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 smtClean="0">
                <a:latin typeface="Arial Black" pitchFamily="34" charset="0"/>
              </a:rPr>
              <a:t>8</a:t>
            </a:r>
            <a:endParaRPr lang="ru-RU" sz="8800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07872" y="3286124"/>
            <a:ext cx="2528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- 2 =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>
            <a:off x="6500826" y="3071810"/>
            <a:ext cx="2143140" cy="2214578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 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07872" y="428604"/>
            <a:ext cx="2528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- 2 =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1472" y="285728"/>
            <a:ext cx="2071702" cy="2057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 smtClean="0">
                <a:latin typeface="Arial Black" pitchFamily="34" charset="0"/>
              </a:rPr>
              <a:t>7</a:t>
            </a:r>
            <a:endParaRPr lang="ru-RU" sz="8800" dirty="0">
              <a:latin typeface="Arial Black" pitchFamily="34" charset="0"/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6215074" y="428604"/>
            <a:ext cx="2143140" cy="2214578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 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48" y="2714620"/>
            <a:ext cx="2071702" cy="2057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 smtClean="0">
                <a:latin typeface="Arial Black" pitchFamily="34" charset="0"/>
              </a:rPr>
              <a:t>6</a:t>
            </a:r>
            <a:endParaRPr lang="ru-RU" sz="8800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3143248"/>
            <a:ext cx="2928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+ 3 =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>
            <a:off x="6429388" y="2714620"/>
            <a:ext cx="2143140" cy="2214578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 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8596" y="285728"/>
            <a:ext cx="2071702" cy="2057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 smtClean="0">
                <a:latin typeface="Arial Black" pitchFamily="34" charset="0"/>
              </a:rPr>
              <a:t>8</a:t>
            </a:r>
            <a:endParaRPr lang="ru-RU" sz="88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500042"/>
            <a:ext cx="2978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- 3 =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5643570" y="214290"/>
            <a:ext cx="2143140" cy="2214578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 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>
            <a:off x="6429388" y="2714620"/>
            <a:ext cx="2143140" cy="2214578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 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61998" y="2644170"/>
            <a:ext cx="28200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+ 2 =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0034" y="2714620"/>
            <a:ext cx="2071702" cy="2057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 smtClean="0">
                <a:latin typeface="Arial Black" pitchFamily="34" charset="0"/>
              </a:rPr>
              <a:t>7</a:t>
            </a:r>
            <a:endParaRPr lang="ru-RU" sz="8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7" name="Picture 3" descr="C:\Users\Dell\Desktop\4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89627"/>
            <a:ext cx="7572427" cy="616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66535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Крошка Енот просит вас ему помочь.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14C757-86D7-409D-A0C4-4E74483DEAE7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7" y="-357214"/>
            <a:ext cx="450059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1265" name="Picture 1" descr="C:\Users\Dell\Desktop\118450045_Risuem_po_kletochkam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19" y="357166"/>
            <a:ext cx="8592082" cy="60722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264318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Спасибо за внимание</a:t>
            </a:r>
            <a:r>
              <a:rPr lang="ru-RU" sz="6600" dirty="0" smtClean="0">
                <a:solidFill>
                  <a:srgbClr val="FF0000"/>
                </a:solidFill>
              </a:rPr>
              <a:t>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9" name="Picture 3" descr="C:\Users\User\Desktop\AppleTree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4548"/>
            <a:ext cx="6120680" cy="68234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57166"/>
            <a:ext cx="400049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 Крошки Енота хочет сварить яблочное варенье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попросила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Крошку Енота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сорвать 10 яблок 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126" name="AutoShape 6" descr="Яблоко - красивые картинки (37 фото) • Прикольные картинки и позит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Яблоко - красивые картинки (37 фото) • Прикольные картинки и позит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857232"/>
            <a:ext cx="1780359" cy="1190615"/>
          </a:xfrm>
          <a:prstGeom prst="rect">
            <a:avLst/>
          </a:prstGeom>
          <a:noFill/>
        </p:spPr>
      </p:pic>
      <p:pic>
        <p:nvPicPr>
          <p:cNvPr id="17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1780359" cy="1190615"/>
          </a:xfrm>
          <a:prstGeom prst="rect">
            <a:avLst/>
          </a:prstGeom>
          <a:noFill/>
        </p:spPr>
      </p:pic>
      <p:pic>
        <p:nvPicPr>
          <p:cNvPr id="18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85992"/>
            <a:ext cx="1780359" cy="1190615"/>
          </a:xfrm>
          <a:prstGeom prst="rect">
            <a:avLst/>
          </a:prstGeom>
          <a:noFill/>
        </p:spPr>
      </p:pic>
      <p:pic>
        <p:nvPicPr>
          <p:cNvPr id="19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285992"/>
            <a:ext cx="1780359" cy="1190615"/>
          </a:xfrm>
          <a:prstGeom prst="rect">
            <a:avLst/>
          </a:prstGeom>
          <a:noFill/>
        </p:spPr>
      </p:pic>
      <p:pic>
        <p:nvPicPr>
          <p:cNvPr id="20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1780359" cy="1190615"/>
          </a:xfrm>
          <a:prstGeom prst="rect">
            <a:avLst/>
          </a:prstGeom>
          <a:noFill/>
        </p:spPr>
      </p:pic>
      <p:pic>
        <p:nvPicPr>
          <p:cNvPr id="21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857232"/>
            <a:ext cx="1780359" cy="1190615"/>
          </a:xfrm>
          <a:prstGeom prst="rect">
            <a:avLst/>
          </a:prstGeom>
          <a:noFill/>
        </p:spPr>
      </p:pic>
      <p:pic>
        <p:nvPicPr>
          <p:cNvPr id="22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14554"/>
            <a:ext cx="1780359" cy="1190615"/>
          </a:xfrm>
          <a:prstGeom prst="rect">
            <a:avLst/>
          </a:prstGeom>
          <a:noFill/>
        </p:spPr>
      </p:pic>
      <p:pic>
        <p:nvPicPr>
          <p:cNvPr id="23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857232"/>
            <a:ext cx="1780359" cy="1190615"/>
          </a:xfrm>
          <a:prstGeom prst="rect">
            <a:avLst/>
          </a:prstGeom>
          <a:noFill/>
        </p:spPr>
      </p:pic>
      <p:pic>
        <p:nvPicPr>
          <p:cNvPr id="24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314"/>
            <a:ext cx="1780359" cy="1190615"/>
          </a:xfrm>
          <a:prstGeom prst="rect">
            <a:avLst/>
          </a:prstGeom>
          <a:noFill/>
        </p:spPr>
      </p:pic>
      <p:pic>
        <p:nvPicPr>
          <p:cNvPr id="25" name="Picture 9" descr="C:\Users\Dell\Desktop\156127925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643314"/>
            <a:ext cx="1566713" cy="104773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000100" y="1285860"/>
            <a:ext cx="30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1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13572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2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7818" y="12858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3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00958" y="1285860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4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5852" y="285749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5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7554" y="2786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6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00958" y="2786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7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57290" y="414338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8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29256" y="285749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9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58082" y="414338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10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00166" y="0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Давайте вмести с Енотом отсчитаем 10 яблок 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User\Desktop\Картинки к презинтации\для пирога\0_95c72_4376d747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857340"/>
            <a:ext cx="4497128" cy="500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00174"/>
            <a:ext cx="1571636" cy="1051032"/>
          </a:xfrm>
          <a:prstGeom prst="rect">
            <a:avLst/>
          </a:prstGeom>
          <a:noFill/>
        </p:spPr>
      </p:pic>
      <p:pic>
        <p:nvPicPr>
          <p:cNvPr id="11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1571636" cy="1051032"/>
          </a:xfrm>
          <a:prstGeom prst="rect">
            <a:avLst/>
          </a:prstGeom>
          <a:noFill/>
        </p:spPr>
      </p:pic>
      <p:pic>
        <p:nvPicPr>
          <p:cNvPr id="12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736"/>
            <a:ext cx="1571636" cy="1051032"/>
          </a:xfrm>
          <a:prstGeom prst="rect">
            <a:avLst/>
          </a:prstGeom>
          <a:noFill/>
        </p:spPr>
      </p:pic>
      <p:pic>
        <p:nvPicPr>
          <p:cNvPr id="13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428736"/>
            <a:ext cx="1571636" cy="1051032"/>
          </a:xfrm>
          <a:prstGeom prst="rect">
            <a:avLst/>
          </a:prstGeom>
          <a:noFill/>
        </p:spPr>
      </p:pic>
      <p:pic>
        <p:nvPicPr>
          <p:cNvPr id="14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928934"/>
            <a:ext cx="1571636" cy="1051032"/>
          </a:xfrm>
          <a:prstGeom prst="rect">
            <a:avLst/>
          </a:prstGeom>
          <a:noFill/>
        </p:spPr>
      </p:pic>
      <p:pic>
        <p:nvPicPr>
          <p:cNvPr id="15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928934"/>
            <a:ext cx="1571636" cy="1051032"/>
          </a:xfrm>
          <a:prstGeom prst="rect">
            <a:avLst/>
          </a:prstGeom>
          <a:noFill/>
        </p:spPr>
      </p:pic>
      <p:pic>
        <p:nvPicPr>
          <p:cNvPr id="16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000372"/>
            <a:ext cx="1571636" cy="1051032"/>
          </a:xfrm>
          <a:prstGeom prst="rect">
            <a:avLst/>
          </a:prstGeom>
          <a:noFill/>
        </p:spPr>
      </p:pic>
      <p:pic>
        <p:nvPicPr>
          <p:cNvPr id="17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357694"/>
            <a:ext cx="1571636" cy="1051032"/>
          </a:xfrm>
          <a:prstGeom prst="rect">
            <a:avLst/>
          </a:prstGeom>
          <a:noFill/>
        </p:spPr>
      </p:pic>
      <p:pic>
        <p:nvPicPr>
          <p:cNvPr id="18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357694"/>
            <a:ext cx="1571636" cy="1051032"/>
          </a:xfrm>
          <a:prstGeom prst="rect">
            <a:avLst/>
          </a:prstGeom>
          <a:noFill/>
        </p:spPr>
      </p:pic>
      <p:pic>
        <p:nvPicPr>
          <p:cNvPr id="19" name="Picture 9" descr="C:\Users\Dell\Desktop\15612792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572140"/>
            <a:ext cx="1571636" cy="105103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28662" y="17859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1802" y="192880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9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9256" y="2000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8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8148" y="2000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7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5918" y="35004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6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6248" y="35004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5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0826" y="35004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4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28926" y="4857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3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72132" y="4857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57686" y="60722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14414" y="0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теперь давайте выложим яблоки из корзины на поднос посчитаем в обратном порядке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Picture 2" descr="C:\Documents and Settings\Администратор\Мои документы\Мои рисунки\1186330404_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357850" cy="619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6072206"/>
            <a:ext cx="91541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Незнайка ходит в школу, но никак не может запомнить соседей чисел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28926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193" name="Picture 1" descr="C:\Users\Dell\Desktop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866816"/>
            <a:ext cx="4929222" cy="5991184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214290"/>
            <a:ext cx="83010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мы ему поможем запомнить соседей числа и правильно называть их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1986" name="Picture 2" descr="C:\Users\Dell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02" y="0"/>
            <a:ext cx="5214998" cy="5214998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14290"/>
            <a:ext cx="400049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Медведь  который ещё не совсем проснулся после долгой зимы, не может вспомнить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14488"/>
            <a:ext cx="3525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Какое же сейчас время года?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 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500306"/>
            <a:ext cx="2495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Какой сейчас месяц?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00372"/>
            <a:ext cx="452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Сколько весенних месяцев, назовите их?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71876"/>
            <a:ext cx="2262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Какой день недели?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14818"/>
            <a:ext cx="339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Вчера какой был день недели?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786322"/>
            <a:ext cx="2359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Какой будет завтра?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582</Words>
  <Application>Microsoft Office PowerPoint</Application>
  <PresentationFormat>Экран (4:3)</PresentationFormat>
  <Paragraphs>170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ВОТ ТАК ПРАВИЛЬНО!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Dell</cp:lastModifiedBy>
  <cp:revision>90</cp:revision>
  <dcterms:created xsi:type="dcterms:W3CDTF">2011-01-13T16:30:39Z</dcterms:created>
  <dcterms:modified xsi:type="dcterms:W3CDTF">2020-04-03T16:27:24Z</dcterms:modified>
</cp:coreProperties>
</file>