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67" r:id="rId5"/>
    <p:sldId id="258" r:id="rId6"/>
    <p:sldId id="259" r:id="rId7"/>
    <p:sldId id="260" r:id="rId8"/>
    <p:sldId id="268" r:id="rId9"/>
    <p:sldId id="265" r:id="rId10"/>
    <p:sldId id="262" r:id="rId11"/>
    <p:sldId id="264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BA168F"/>
    <a:srgbClr val="CB05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5446B-0396-448E-BD85-814C82813FB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0840-9974-4BCD-B8F3-435EE4E3A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gif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3.gif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2.jpeg"/><Relationship Id="rId5" Type="http://schemas.openxmlformats.org/officeDocument/2006/relationships/image" Target="../media/image18.png"/><Relationship Id="rId10" Type="http://schemas.openxmlformats.org/officeDocument/2006/relationships/image" Target="../media/image10.jpe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19" y="1357298"/>
            <a:ext cx="8429685" cy="404889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       Обучение грамоте</a:t>
            </a:r>
          </a:p>
          <a:p>
            <a:endParaRPr lang="ru-RU" sz="3200" b="1" dirty="0" smtClean="0">
              <a:ln>
                <a:gradFill>
                  <a:gsLst>
                    <a:gs pos="0">
                      <a:srgbClr val="7030A0">
                        <a:alpha val="34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Тема: </a:t>
            </a:r>
            <a:r>
              <a:rPr lang="kk-KZ" sz="3200" b="1" dirty="0" smtClean="0">
                <a:solidFill>
                  <a:srgbClr val="7030A0"/>
                </a:solidFill>
                <a:latin typeface="Comic Sans MS" pitchFamily="66" charset="0"/>
              </a:rPr>
              <a:t>З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itchFamily="66" charset="0"/>
              </a:rPr>
              <a:t>вук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/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/,</a:t>
            </a:r>
          </a:p>
          <a:p>
            <a:endParaRPr lang="ru-RU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звуковой анализ слова «шкаф»</a:t>
            </a:r>
          </a:p>
          <a:p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6488668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Comic Sans MS" pitchFamily="66" charset="0"/>
              </a:rPr>
              <a:t>г. Темиртау 2020</a:t>
            </a:r>
            <a:endParaRPr lang="ru-RU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85728"/>
            <a:ext cx="3499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Comic Sans MS" pitchFamily="66" charset="0"/>
              </a:rPr>
              <a:t>ГККП «Детский сад №13 « Кораблик»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74" y="5643578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Comic Sans MS" pitchFamily="66" charset="0"/>
              </a:rPr>
              <a:t>Подготовила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Comic Sans MS" pitchFamily="66" charset="0"/>
              </a:rPr>
              <a:t>воспитатель:  Терехова О.С.</a:t>
            </a:r>
            <a:endParaRPr lang="ru-RU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Dell\Desktop\sha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14422"/>
            <a:ext cx="1143008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Dell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285860"/>
            <a:ext cx="1180874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624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Маша предлагает поиграть в игру « Измени слова»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ка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875308"/>
            <a:ext cx="2357454" cy="298269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500174"/>
          <a:ext cx="6072198" cy="3353754"/>
        </p:xfrm>
        <a:graphic>
          <a:graphicData uri="http://schemas.openxmlformats.org/drawingml/2006/table">
            <a:tbl>
              <a:tblPr/>
              <a:tblGrid>
                <a:gridCol w="6072198"/>
              </a:tblGrid>
              <a:tr h="335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С другом мы играли в чашки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…  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(в шашки).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Пили чай из белой шашки… (чашки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Вылезла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из норки шишка…(мышка)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На нее упала мышка…(шишка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В воздухе летала кошка…(мошка)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Молоко лакала мошка…(кошка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Users\Dell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500306"/>
            <a:ext cx="107157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Dell\Desktop\Без назва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571744"/>
            <a:ext cx="154511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Dell\Desktop\9f13c93e1bfd8659f1d041f9b3fd72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929066"/>
            <a:ext cx="128588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Dell\Desktop\image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3714752"/>
            <a:ext cx="79955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3" name="Picture 1" descr="C:\Users\Dell\Desktop\image_8607051617541048359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3857652" cy="224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4277662"/>
          <a:ext cx="6096000" cy="258033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580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Какого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слога не хватает в этом слове, чтобы получилось новое слово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:     </a:t>
                      </a:r>
                      <a:r>
                        <a:rPr lang="ru-RU" sz="2400" b="1" dirty="0">
                          <a:solidFill>
                            <a:srgbClr val="BA168F"/>
                          </a:solidFill>
                          <a:latin typeface="Comic Sans MS" pitchFamily="66" charset="0"/>
                          <a:ea typeface="Times New Roman"/>
                        </a:rPr>
                        <a:t>машина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? </a:t>
                      </a:r>
                      <a:endParaRPr lang="ru-RU" sz="1800" b="1" dirty="0" smtClean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Составьте слова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: Маша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, Миша,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мышка.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И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предложение по картинкам: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7290" y="0"/>
            <a:ext cx="472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Ребята! </a:t>
            </a:r>
          </a:p>
          <a:p>
            <a:endParaRPr lang="ru-RU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                  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Для Вас, задание!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571876"/>
            <a:ext cx="38683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С помощью магнитной азбуки.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Составить слово   </a:t>
            </a:r>
            <a:r>
              <a:rPr lang="ru-RU" sz="2800" b="1" dirty="0" smtClean="0">
                <a:solidFill>
                  <a:srgbClr val="CB057B"/>
                </a:solidFill>
                <a:latin typeface="Comic Sans MS" pitchFamily="66" charset="0"/>
                <a:ea typeface="Times New Roman"/>
              </a:rPr>
              <a:t>шина.</a:t>
            </a:r>
            <a:endParaRPr lang="ru-RU" sz="2800" b="1" dirty="0">
              <a:solidFill>
                <a:srgbClr val="CB057B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0" name="Рисунок 9" descr="ка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429264"/>
            <a:ext cx="857256" cy="1084615"/>
          </a:xfrm>
          <a:prstGeom prst="rect">
            <a:avLst/>
          </a:prstGeom>
        </p:spPr>
      </p:pic>
      <p:pic>
        <p:nvPicPr>
          <p:cNvPr id="11" name="Picture 4" descr="C:\Users\Dell\Desktop\486621cef7417d68c38e5bd04c6467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643578"/>
            <a:ext cx="1215077" cy="6865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Dell\Desktop\c0f6639fe62e27b6f59ebb0b3a526a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429000"/>
            <a:ext cx="32742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2357454" cy="2982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428604"/>
            <a:ext cx="596669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Запомните ребята!!!</a:t>
            </a:r>
          </a:p>
          <a:p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Буква «Ш» ни когда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не дружит с Буквой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«Ы»,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 дружит только с буквой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«И»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1" name="Picture 3" descr="C:\Users\Dell\Desktop\презентации\Ш-потерялась-карт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31960" y="-3429048"/>
            <a:ext cx="18288000" cy="4750603"/>
          </a:xfrm>
          <a:prstGeom prst="rect">
            <a:avLst/>
          </a:prstGeom>
          <a:noFill/>
        </p:spPr>
      </p:pic>
      <p:pic>
        <p:nvPicPr>
          <p:cNvPr id="6" name="Рисунок 5" descr="ка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357430"/>
            <a:ext cx="3357586" cy="4248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1000108"/>
            <a:ext cx="6385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До Новых Встреч!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разное | зобнина татьяна | Фотографии и советы на Пости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разное | зобнина татьяна | Фотографии и советы на Пости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разное | зобнина татьяна | Фотографии и советы на Пости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Dell\Desktop\pngtree-birthday-invitation-card-birthday-birthday-party-image_19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465" cy="6858000"/>
          </a:xfrm>
          <a:prstGeom prst="rect">
            <a:avLst/>
          </a:prstGeom>
          <a:noFill/>
        </p:spPr>
      </p:pic>
      <p:pic>
        <p:nvPicPr>
          <p:cNvPr id="6" name="Рисунок 5" descr="ка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28969"/>
            <a:ext cx="2868306" cy="3629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142984"/>
            <a:ext cx="6742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Здравствуйте ребята!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Я Маша!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Приглашаю Вас к себе на День Рождения!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2" descr="Картинки с буквой Ш, буква Ш в картинках / Образование / Учи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Dell\Desktop\c0f6639fe62e27b6f59ebb0b3a526a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0042"/>
            <a:ext cx="4333905" cy="312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2500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К Маше пришли друзья!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Назовите имена Машиных друзей, где есть такая буква 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79777655_large_Devochka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857628"/>
            <a:ext cx="2286016" cy="2286016"/>
          </a:xfrm>
          <a:prstGeom prst="rect">
            <a:avLst/>
          </a:prstGeom>
        </p:spPr>
      </p:pic>
      <p:pic>
        <p:nvPicPr>
          <p:cNvPr id="2050" name="Picture 2" descr="C:\Users\Dell\Desktop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Dell\Desktop\1372827526_boy-4m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214818"/>
            <a:ext cx="1857378" cy="185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28662" y="628652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НатаШа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614364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КсюШа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61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СаШа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а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71546"/>
            <a:ext cx="3613614" cy="4572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7" y="42860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Маша просит, чтобы Вы ребята, назвали её имя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и имена её друзей ласково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Машенька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307181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Наташенька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786190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Ксюшенька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4929198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Сашенька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1" name="Picture 1" descr="C:\Users\Dell\Desktop\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7500944" cy="4000504"/>
          </a:xfrm>
          <a:prstGeom prst="rect">
            <a:avLst/>
          </a:prstGeom>
          <a:noFill/>
        </p:spPr>
      </p:pic>
      <p:pic>
        <p:nvPicPr>
          <p:cNvPr id="6" name="Picture 3" descr="C:\Users\Dell\Desktop\c0f6639fe62e27b6f59ebb0b3a526a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32742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Давайте все вместе произнесем правильно звук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8573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Звук Ш — всегда твёрдый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Буква Ш обозначает глухой согласный звук [Ш].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7" name="Picture 1" descr="C:\Users\Dell\Desktop\791554403e737306a2631220fcd3b7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53" y="4267208"/>
            <a:ext cx="1500166" cy="1500166"/>
          </a:xfrm>
          <a:prstGeom prst="rect">
            <a:avLst/>
          </a:prstGeom>
          <a:noFill/>
        </p:spPr>
      </p:pic>
      <p:pic>
        <p:nvPicPr>
          <p:cNvPr id="4098" name="Picture 2" descr="C:\Users\Dell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02" y="4357694"/>
            <a:ext cx="1500198" cy="1500198"/>
          </a:xfrm>
          <a:prstGeom prst="rect">
            <a:avLst/>
          </a:prstGeom>
          <a:noFill/>
        </p:spPr>
      </p:pic>
      <p:pic>
        <p:nvPicPr>
          <p:cNvPr id="4099" name="Picture 3" descr="C:\Users\Dell\Desktop\balloon_PNG49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1357322" cy="1508135"/>
          </a:xfrm>
          <a:prstGeom prst="rect">
            <a:avLst/>
          </a:prstGeom>
          <a:noFill/>
        </p:spPr>
      </p:pic>
      <p:pic>
        <p:nvPicPr>
          <p:cNvPr id="4100" name="Picture 4" descr="C:\Users\Dell\Desktop\486621cef7417d68c38e5bd04c6467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500306"/>
            <a:ext cx="1643705" cy="928694"/>
          </a:xfrm>
          <a:prstGeom prst="rect">
            <a:avLst/>
          </a:prstGeom>
          <a:noFill/>
        </p:spPr>
      </p:pic>
      <p:pic>
        <p:nvPicPr>
          <p:cNvPr id="1026" name="Picture 2" descr="C:\Users\Dell\Desktop\81d624e9a8198f2b30dedc7bc0e35f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285992"/>
            <a:ext cx="1326894" cy="1214446"/>
          </a:xfrm>
          <a:prstGeom prst="rect">
            <a:avLst/>
          </a:prstGeom>
          <a:noFill/>
        </p:spPr>
      </p:pic>
      <p:pic>
        <p:nvPicPr>
          <p:cNvPr id="1027" name="Picture 3" descr="C:\Users\Dell\Desktop\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428868"/>
            <a:ext cx="818290" cy="1000132"/>
          </a:xfrm>
          <a:prstGeom prst="rect">
            <a:avLst/>
          </a:prstGeom>
          <a:noFill/>
        </p:spPr>
      </p:pic>
      <p:pic>
        <p:nvPicPr>
          <p:cNvPr id="1028" name="Picture 4" descr="C:\Users\Dell\Desktop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4500570"/>
            <a:ext cx="1500179" cy="973089"/>
          </a:xfrm>
          <a:prstGeom prst="rect">
            <a:avLst/>
          </a:prstGeom>
          <a:noFill/>
        </p:spPr>
      </p:pic>
      <p:pic>
        <p:nvPicPr>
          <p:cNvPr id="1029" name="Picture 5" descr="C:\Users\Dell\Desktop\a8bb796c1fcb2276cad4626470cb0f5f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2071678"/>
            <a:ext cx="1716229" cy="1143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4364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апка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710" y="6000768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арф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4290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бро</a:t>
            </a:r>
            <a:r>
              <a:rPr lang="ru-RU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ь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607220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каранда</a:t>
            </a:r>
            <a:r>
              <a:rPr lang="ru-RU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600076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ары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371475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лягу</a:t>
            </a:r>
            <a:r>
              <a:rPr lang="ru-RU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ка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364331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ма</a:t>
            </a:r>
            <a:r>
              <a:rPr lang="ru-RU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ина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3571876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погрему</a:t>
            </a:r>
            <a:r>
              <a:rPr lang="ru-RU" sz="2400" b="1" u="sng" dirty="0" err="1" smtClean="0">
                <a:solidFill>
                  <a:srgbClr val="7030A0"/>
                </a:solidFill>
                <a:latin typeface="Comic Sans MS" pitchFamily="66" charset="0"/>
              </a:rPr>
              <a:t>Ш</a:t>
            </a:r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ка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1429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Это подарки для Маши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Назовите их.</a:t>
            </a:r>
          </a:p>
        </p:txBody>
      </p:sp>
      <p:pic>
        <p:nvPicPr>
          <p:cNvPr id="20" name="Рисунок 19" descr="кака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0"/>
            <a:ext cx="1714512" cy="2169231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Dell\Desktop\о-евает-шкаф-65800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188" y="3357538"/>
            <a:ext cx="3559812" cy="35004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2976" y="0"/>
            <a:ext cx="5997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Помогите Маше убрать все  подарки в шкаф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785794"/>
            <a:ext cx="7952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Сначала, уберите предметы ,где звук «Ш» в начале.</a:t>
            </a:r>
          </a:p>
          <a:p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Помогите сложить в шкаф те предметы где звук «Ш» в середине.</a:t>
            </a:r>
          </a:p>
          <a:p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Уберите те предметы где звук «Ш» в конце.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" name="Picture 2" descr="C:\Users\Dell\Desktop\81d624e9a8198f2b30dedc7bc0e35f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1014684" cy="928694"/>
          </a:xfrm>
          <a:prstGeom prst="rect">
            <a:avLst/>
          </a:prstGeom>
          <a:noFill/>
        </p:spPr>
      </p:pic>
      <p:pic>
        <p:nvPicPr>
          <p:cNvPr id="18" name="Picture 3" descr="C:\Users\Dell\Desktop\balloon_PNG49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857629"/>
            <a:ext cx="1214446" cy="1349384"/>
          </a:xfrm>
          <a:prstGeom prst="rect">
            <a:avLst/>
          </a:prstGeom>
          <a:noFill/>
        </p:spPr>
      </p:pic>
      <p:pic>
        <p:nvPicPr>
          <p:cNvPr id="19" name="Picture 5" descr="C:\Users\Dell\Desktop\a8bb796c1fcb2276cad4626470cb0f5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2786058"/>
            <a:ext cx="1357322" cy="903976"/>
          </a:xfrm>
          <a:prstGeom prst="rect">
            <a:avLst/>
          </a:prstGeom>
          <a:noFill/>
        </p:spPr>
      </p:pic>
      <p:pic>
        <p:nvPicPr>
          <p:cNvPr id="20" name="Picture 3" descr="C:\Users\Dell\Desktop\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500702"/>
            <a:ext cx="818290" cy="1000132"/>
          </a:xfrm>
          <a:prstGeom prst="rect">
            <a:avLst/>
          </a:prstGeom>
          <a:noFill/>
        </p:spPr>
      </p:pic>
      <p:pic>
        <p:nvPicPr>
          <p:cNvPr id="21" name="Picture 1" descr="C:\Users\Dell\Desktop\791554403e737306a2631220fcd3b75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500702"/>
            <a:ext cx="1090618" cy="1090618"/>
          </a:xfrm>
          <a:prstGeom prst="rect">
            <a:avLst/>
          </a:prstGeom>
          <a:noFill/>
        </p:spPr>
      </p:pic>
      <p:pic>
        <p:nvPicPr>
          <p:cNvPr id="22" name="Picture 4" descr="C:\Users\Dell\Desktop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5715016"/>
            <a:ext cx="1321603" cy="857256"/>
          </a:xfrm>
          <a:prstGeom prst="rect">
            <a:avLst/>
          </a:prstGeom>
          <a:noFill/>
        </p:spPr>
      </p:pic>
      <p:pic>
        <p:nvPicPr>
          <p:cNvPr id="23" name="Picture 2" descr="C:\Users\Dell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2571744"/>
            <a:ext cx="1143040" cy="1143040"/>
          </a:xfrm>
          <a:prstGeom prst="rect">
            <a:avLst/>
          </a:prstGeom>
          <a:noFill/>
        </p:spPr>
      </p:pic>
      <p:pic>
        <p:nvPicPr>
          <p:cNvPr id="24" name="Picture 4" descr="C:\Users\Dell\Desktop\486621cef7417d68c38e5bd04c64676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4214818"/>
            <a:ext cx="1643705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12" y="214290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Звуковой анализ слов «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Шкаф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r>
              <a:rPr lang="ru-RU" dirty="0" smtClean="0"/>
              <a:t>.</a:t>
            </a:r>
          </a:p>
        </p:txBody>
      </p:sp>
      <p:pic>
        <p:nvPicPr>
          <p:cNvPr id="4" name="Picture 3" descr="C:\Users\Dell\Desktop\unnam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992"/>
            <a:ext cx="1143008" cy="1143008"/>
          </a:xfrm>
          <a:prstGeom prst="rect">
            <a:avLst/>
          </a:prstGeom>
          <a:noFill/>
        </p:spPr>
      </p:pic>
      <p:pic>
        <p:nvPicPr>
          <p:cNvPr id="5" name="Picture 5" descr="C:\Users\Dell\Desktop\Letters-K-270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500678"/>
            <a:ext cx="1502750" cy="1357322"/>
          </a:xfrm>
          <a:prstGeom prst="rect">
            <a:avLst/>
          </a:prstGeom>
          <a:noFill/>
        </p:spPr>
      </p:pic>
      <p:pic>
        <p:nvPicPr>
          <p:cNvPr id="6" name="Picture 4" descr="C:\Users\Dell\Desktop\118005560_000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857868"/>
            <a:ext cx="1000132" cy="1000132"/>
          </a:xfrm>
          <a:prstGeom prst="rect">
            <a:avLst/>
          </a:prstGeom>
          <a:noFill/>
        </p:spPr>
      </p:pic>
      <p:pic>
        <p:nvPicPr>
          <p:cNvPr id="7" name="Picture 6" descr="C:\Users\Dell\Desktop\%3F%3F%3F%3F%3F%3F%3F%3F%3F_%3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5778087"/>
            <a:ext cx="1357322" cy="1079913"/>
          </a:xfrm>
          <a:prstGeom prst="rect">
            <a:avLst/>
          </a:prstGeom>
          <a:noFill/>
        </p:spPr>
      </p:pic>
      <p:pic>
        <p:nvPicPr>
          <p:cNvPr id="8" name="Picture 2" descr="C:\Users\Dell\Desktop\о-евает-шкаф-658008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714356"/>
            <a:ext cx="3269215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5720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5720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5720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57200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928670"/>
            <a:ext cx="4515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Назовите 1 звук и скажите какой он?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( твердый, глухой, согласный )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1785926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Назовите 2 звук и скажите какой он?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34" y="300037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Что вы можете сказать о 3 звуке?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429000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Назовите 4 звук и скажите какой он?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26105614-stock-illustration-unicorn-rainbow-background-holographic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 descr="C:\Users\Dell\Desktop\19576029.ZdtaX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5214974" cy="364333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928670"/>
          <a:ext cx="7715272" cy="2682240"/>
        </p:xfrm>
        <a:graphic>
          <a:graphicData uri="http://schemas.openxmlformats.org/drawingml/2006/table">
            <a:tbl>
              <a:tblPr/>
              <a:tblGrid>
                <a:gridCol w="7715272"/>
              </a:tblGrid>
              <a:tr h="2500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Эй, лошадки, все за мной!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Поспешим на водопой. </a:t>
                      </a: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    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Руки вперед, пружинистые движения ног).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Вот широкая река,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В ней холодная вода.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Пейте</a:t>
                      </a: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!                  </a:t>
                      </a:r>
                      <a:r>
                        <a:rPr lang="ru-RU" sz="1600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(Плавное разведение рук в стороны, наклоны вперед).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Хороша водица!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Постучим </a:t>
                      </a: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копытцем! </a:t>
                      </a: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Поочередное притопывание то правой, то левой</a:t>
                      </a:r>
                      <a:r>
                        <a:rPr lang="ru-RU" sz="1600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ногой)</a:t>
                      </a:r>
                      <a:r>
                        <a:rPr lang="ru-RU" sz="1600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.</a:t>
                      </a:r>
                      <a:endParaRPr lang="ru-RU" sz="1600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Эй, лошадки, все за мной.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Поскакали домой. Гоп-гоп-гоп</a:t>
                      </a: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!  </a:t>
                      </a:r>
                      <a:r>
                        <a:rPr lang="ru-RU" sz="1600" i="1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(Прыжки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Comic Sans MS" pitchFamily="66" charset="0"/>
                          <a:ea typeface="Times New Roman"/>
                        </a:rPr>
                        <a:t>на месте).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1802" y="28572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Физкультминутка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000504"/>
            <a:ext cx="30718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Какие слова со звуком «Ш» услышали когда выполняли упражнения?  </a:t>
            </a:r>
          </a:p>
          <a:p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367</Words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61</cp:revision>
  <dcterms:created xsi:type="dcterms:W3CDTF">2020-04-20T13:24:49Z</dcterms:created>
  <dcterms:modified xsi:type="dcterms:W3CDTF">2020-04-23T05:41:04Z</dcterms:modified>
</cp:coreProperties>
</file>