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3" r:id="rId2"/>
    <p:sldId id="256" r:id="rId3"/>
    <p:sldId id="257" r:id="rId4"/>
    <p:sldId id="284" r:id="rId5"/>
    <p:sldId id="259" r:id="rId6"/>
    <p:sldId id="260" r:id="rId7"/>
    <p:sldId id="261" r:id="rId8"/>
    <p:sldId id="262" r:id="rId9"/>
    <p:sldId id="273" r:id="rId10"/>
    <p:sldId id="275" r:id="rId11"/>
    <p:sldId id="277" r:id="rId12"/>
    <p:sldId id="263" r:id="rId13"/>
    <p:sldId id="264" r:id="rId14"/>
    <p:sldId id="267" r:id="rId15"/>
    <p:sldId id="268" r:id="rId16"/>
    <p:sldId id="269" r:id="rId17"/>
    <p:sldId id="270" r:id="rId18"/>
    <p:sldId id="271" r:id="rId19"/>
    <p:sldId id="282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7030A0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35" autoAdjust="0"/>
    <p:restoredTop sz="84767" autoAdjust="0"/>
  </p:normalViewPr>
  <p:slideViewPr>
    <p:cSldViewPr>
      <p:cViewPr>
        <p:scale>
          <a:sx n="79" d="100"/>
          <a:sy n="79" d="100"/>
        </p:scale>
        <p:origin x="-88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ECA0C07-CE65-44CE-95E2-738A371079CC}" type="datetimeFigureOut">
              <a:rPr lang="ru-RU"/>
              <a:pPr>
                <a:defRPr/>
              </a:pPr>
              <a:t>23.05.2020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18C953A-7F1D-4256-A75D-26CDCA945C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899407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99F7726-298F-42E8-AB35-C9867CC3B2B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3588A21-7D33-4811-A09B-20249CF49A4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89A13B0-99EB-4D03-8357-20EA6DEB5B2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891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6F08E6C-2C64-4CF3-93D6-2ED65EFF564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D3D36EB-1E3D-4034-AFFA-56E0452E3B4E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30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C86C96-0176-465B-AE7C-5D18CCC4AFB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450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34551F5-CC96-47A1-90B2-CBC13D4668C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471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1759A2-18A5-4CF5-ACE1-AFD31454750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91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F15611-6E22-45FB-8007-D35749F5498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12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648093F-2A50-405D-8489-DED62F6FB5B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72DC6A-ECE3-463A-940A-50595A12C50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b="1" smtClean="0"/>
              <a:t/>
            </a:r>
            <a:br>
              <a:rPr lang="ru-RU" b="1" smtClean="0"/>
            </a:br>
            <a:endParaRPr 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BF62C56-97BE-44DF-BD97-8BAA62FEC8E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E85BA64-C6AC-4F2F-A66E-CC1271D7CB0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6C09DC1-424A-4E0F-9220-42A6FCACAC2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45CC6C-8EB7-42D4-B55C-14F6B97D8A5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7373F1F-15D1-4B16-BA15-16903747DB7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b="1" smtClean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0FEE72-5160-4094-BC61-28B47E2A43C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D92617-F9F0-4E37-BAA2-0A077396D08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BB34C-71AA-429C-8878-EC6E74149DB5}" type="datetimeFigureOut">
              <a:rPr lang="ru-RU"/>
              <a:pPr>
                <a:defRPr/>
              </a:pPr>
              <a:t>23.05.2020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85F81-603C-4185-8C2B-D8CF4F20AB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76F3D-E31E-4206-ADAA-318F661334BE}" type="datetimeFigureOut">
              <a:rPr lang="ru-RU"/>
              <a:pPr>
                <a:defRPr/>
              </a:pPr>
              <a:t>23.05.2020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5EB21-30F8-440B-AA7B-60A62B97A5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D6465-821A-486D-AAD6-52338F295753}" type="datetimeFigureOut">
              <a:rPr lang="ru-RU"/>
              <a:pPr>
                <a:defRPr/>
              </a:pPr>
              <a:t>23.05.2020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21A17-B8A6-41FF-B4AD-341E5ED80A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2469C-3BB4-4477-AAE8-E1228D928CD9}" type="datetimeFigureOut">
              <a:rPr lang="ru-RU"/>
              <a:pPr>
                <a:defRPr/>
              </a:pPr>
              <a:t>23.05.2020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F72DC-F050-414A-9F1A-E007666B8B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682E-E87C-4997-B045-36AF7E4BDFC7}" type="datetimeFigureOut">
              <a:rPr lang="ru-RU"/>
              <a:pPr>
                <a:defRPr/>
              </a:pPr>
              <a:t>23.05.2020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0DBDB-FDE9-420B-BE16-455BD9C66F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91231-24BF-461F-B909-6C1898BE459A}" type="datetimeFigureOut">
              <a:rPr lang="ru-RU"/>
              <a:pPr>
                <a:defRPr/>
              </a:pPr>
              <a:t>23.05.2020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B17BA-4C51-4477-93E4-15AB71EA71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CDFB0-9FEC-47AE-9308-5D3C2E4D5BA4}" type="datetimeFigureOut">
              <a:rPr lang="ru-RU"/>
              <a:pPr>
                <a:defRPr/>
              </a:pPr>
              <a:t>23.05.2020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AA851-BF6F-45F7-927B-85AC5757CA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3BBF3-9F38-4A04-B682-F069762EF8A5}" type="datetimeFigureOut">
              <a:rPr lang="ru-RU"/>
              <a:pPr>
                <a:defRPr/>
              </a:pPr>
              <a:t>23.05.2020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2B1DA-2F05-41E4-B930-ED08C64F9C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8E987-4C0D-4715-8BFA-95AD743F06D6}" type="datetimeFigureOut">
              <a:rPr lang="ru-RU"/>
              <a:pPr>
                <a:defRPr/>
              </a:pPr>
              <a:t>23.05.2020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488D7-8245-4DA2-8853-23371B4BDD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A9EE3-8DA5-4576-9F45-B57195A84638}" type="datetimeFigureOut">
              <a:rPr lang="ru-RU"/>
              <a:pPr>
                <a:defRPr/>
              </a:pPr>
              <a:t>23.05.2020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6A05E-A257-4FB6-80DF-343D65E1D3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3C631-30F8-498D-9E8C-B25093648B78}" type="datetimeFigureOut">
              <a:rPr lang="ru-RU"/>
              <a:pPr>
                <a:defRPr/>
              </a:pPr>
              <a:t>23.05.2020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BF22B-431C-4EBF-8C72-441F2E58FA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85F50C-449C-4C3A-9960-D2CD9A787C36}" type="datetimeFigureOut">
              <a:rPr lang="ru-RU"/>
              <a:pPr>
                <a:defRPr/>
              </a:pPr>
              <a:t>23.05.2020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096816-B6FE-40A7-82E7-647B9082B7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07950" y="260648"/>
            <a:ext cx="8856663" cy="4968552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215900" indent="-211138" algn="ctr">
              <a:lnSpc>
                <a:spcPct val="140000"/>
              </a:lnSpc>
              <a:spcBef>
                <a:spcPts val="2400"/>
              </a:spcBef>
              <a:buSzPct val="45000"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</a:rPr>
              <a:t>Область «Социум»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раздел «Ознакомление с окружающим миром»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marL="215900" indent="-211138" algn="ctr">
              <a:lnSpc>
                <a:spcPct val="140000"/>
              </a:lnSpc>
              <a:spcBef>
                <a:spcPts val="2400"/>
              </a:spcBef>
              <a:buSzPct val="45000"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</a:rPr>
              <a:t>Тема: «Правила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</a:rPr>
              <a:t>дорожного движения»</a:t>
            </a:r>
          </a:p>
          <a:p>
            <a:pPr marL="215900" indent="-211138" algn="ctr">
              <a:lnSpc>
                <a:spcPct val="140000"/>
              </a:lnSpc>
              <a:spcBef>
                <a:spcPts val="2400"/>
              </a:spcBef>
              <a:buSzPct val="45000"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r>
              <a:rPr lang="ru-RU" sz="2000" b="1" dirty="0" smtClean="0">
                <a:solidFill>
                  <a:srgbClr val="595959"/>
                </a:solidFill>
                <a:latin typeface="Times New Roman" pitchFamily="18" charset="0"/>
              </a:rPr>
              <a:t>Воспитатель: </a:t>
            </a:r>
            <a:r>
              <a:rPr lang="ru-RU" sz="2000" b="1" dirty="0" err="1" smtClean="0">
                <a:solidFill>
                  <a:srgbClr val="595959"/>
                </a:solidFill>
                <a:latin typeface="Times New Roman" pitchFamily="18" charset="0"/>
              </a:rPr>
              <a:t>Асоскова</a:t>
            </a:r>
            <a:r>
              <a:rPr lang="ru-RU" sz="2000" b="1" dirty="0" smtClean="0">
                <a:solidFill>
                  <a:srgbClr val="595959"/>
                </a:solidFill>
                <a:latin typeface="Times New Roman" pitchFamily="18" charset="0"/>
              </a:rPr>
              <a:t> А.Д. </a:t>
            </a:r>
            <a:r>
              <a:rPr lang="ru-RU" sz="2000" b="1" dirty="0" smtClean="0">
                <a:solidFill>
                  <a:srgbClr val="595959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rgbClr val="595959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rgbClr val="595959"/>
                </a:solidFill>
                <a:latin typeface="Times New Roman" pitchFamily="18" charset="0"/>
              </a:rPr>
              <a:t>Детский </a:t>
            </a:r>
            <a:r>
              <a:rPr lang="ru-RU" sz="2000" b="1" dirty="0" smtClean="0">
                <a:solidFill>
                  <a:srgbClr val="595959"/>
                </a:solidFill>
                <a:latin typeface="Times New Roman" pitchFamily="18" charset="0"/>
              </a:rPr>
              <a:t>сад № 13 «Кораблик»</a:t>
            </a:r>
            <a:endParaRPr lang="ru-RU" sz="2000" b="1" dirty="0">
              <a:solidFill>
                <a:srgbClr val="595959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sz="4000" b="1" dirty="0" smtClean="0">
                <a:solidFill>
                  <a:srgbClr val="7030A0"/>
                </a:solidFill>
              </a:rPr>
              <a:t>Вот обычный переход. </a:t>
            </a:r>
            <a:br>
              <a:rPr lang="ru-RU" sz="4000" b="1" dirty="0" smtClean="0">
                <a:solidFill>
                  <a:srgbClr val="7030A0"/>
                </a:solidFill>
              </a:rPr>
            </a:br>
            <a:r>
              <a:rPr lang="ru-RU" sz="4000" b="1" dirty="0" smtClean="0">
                <a:solidFill>
                  <a:srgbClr val="7030A0"/>
                </a:solidFill>
              </a:rPr>
              <a:t>По нему идёт народ.</a:t>
            </a:r>
            <a:br>
              <a:rPr lang="ru-RU" sz="4000" b="1" dirty="0" smtClean="0">
                <a:solidFill>
                  <a:srgbClr val="7030A0"/>
                </a:solidFill>
              </a:rPr>
            </a:br>
            <a:endParaRPr lang="ru-RU" sz="4000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img_3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932040" y="1700808"/>
            <a:ext cx="4003184" cy="3371069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Стрелка вправо 5"/>
          <p:cNvSpPr/>
          <p:nvPr/>
        </p:nvSpPr>
        <p:spPr>
          <a:xfrm>
            <a:off x="0" y="3000375"/>
            <a:ext cx="4932363" cy="2286000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Здесь специальная разметка, "Зеброю"зовётся метко!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0825" y="5876925"/>
            <a:ext cx="8678863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Белые полоски тут через улицу ведут!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25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1338" y="1196975"/>
            <a:ext cx="4792662" cy="4319588"/>
          </a:xfrm>
        </p:spPr>
        <p:txBody>
          <a:bodyPr/>
          <a:lstStyle/>
          <a:p>
            <a:r>
              <a:rPr lang="ru-RU" sz="4000" b="1" smtClean="0"/>
              <a:t>Знак </a:t>
            </a:r>
            <a:r>
              <a:rPr lang="ru-RU" sz="4000" b="1" smtClean="0">
                <a:solidFill>
                  <a:schemeClr val="bg1"/>
                </a:solidFill>
              </a:rPr>
              <a:t>"Пешеходный переход", где на "зебре" </a:t>
            </a:r>
            <a:r>
              <a:rPr lang="ru-RU" sz="4000" b="1" smtClean="0"/>
              <a:t>пешеход,</a:t>
            </a:r>
            <a:br>
              <a:rPr lang="ru-RU" sz="4000" b="1" smtClean="0"/>
            </a:br>
            <a:r>
              <a:rPr lang="ru-RU" b="1" smtClean="0"/>
              <a:t>Ты на улице найди </a:t>
            </a:r>
            <a:r>
              <a:rPr lang="en-US" b="1" smtClean="0"/>
              <a:t> </a:t>
            </a:r>
            <a:r>
              <a:rPr lang="ru-RU" b="1" smtClean="0"/>
              <a:t>и под ним </a:t>
            </a:r>
            <a:r>
              <a:rPr lang="ru-RU" b="1" smtClean="0">
                <a:solidFill>
                  <a:schemeClr val="bg1"/>
                </a:solidFill>
              </a:rPr>
              <a:t>переходи</a:t>
            </a:r>
            <a:r>
              <a:rPr lang="ru-RU" b="1" smtClean="0"/>
              <a:t>!</a:t>
            </a:r>
            <a:endParaRPr lang="ru-RU" smtClean="0"/>
          </a:p>
        </p:txBody>
      </p:sp>
      <p:pic>
        <p:nvPicPr>
          <p:cNvPr id="4" name="Содержимое 3" descr="223470_s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340768"/>
            <a:ext cx="4078318" cy="4133431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3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2132856"/>
            <a:ext cx="4616063" cy="3168352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148263" y="4437063"/>
            <a:ext cx="3995737" cy="1728787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latin typeface="+mj-lt"/>
                <a:ea typeface="+mj-ea"/>
                <a:cs typeface="+mj-cs"/>
              </a:rPr>
              <a:t/>
            </a:r>
            <a:br>
              <a:rPr lang="ru-RU" sz="2800" b="1" dirty="0">
                <a:latin typeface="+mj-lt"/>
                <a:ea typeface="+mj-ea"/>
                <a:cs typeface="+mj-cs"/>
              </a:rPr>
            </a:br>
            <a:r>
              <a:rPr lang="ru-RU" sz="2800" b="1" dirty="0">
                <a:solidFill>
                  <a:srgbClr val="7030A0"/>
                </a:solidFill>
                <a:latin typeface="+mn-lt"/>
                <a:cs typeface="+mn-cs"/>
              </a:rPr>
              <a:t>Видишь –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7030A0"/>
                </a:solidFill>
                <a:latin typeface="+mn-lt"/>
                <a:cs typeface="+mn-cs"/>
              </a:rPr>
              <a:t>знак вон там висит?</a:t>
            </a:r>
          </a:p>
          <a:p>
            <a:pPr algn="ctr" fontAlgn="auto">
              <a:spcAft>
                <a:spcPts val="0"/>
              </a:spcAft>
              <a:defRPr/>
            </a:pPr>
            <a:endParaRPr lang="ru-RU" sz="2800" b="1" dirty="0">
              <a:solidFill>
                <a:srgbClr val="7030A0"/>
              </a:solidFill>
              <a:latin typeface="+mn-lt"/>
              <a:cs typeface="+mn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7030A0"/>
                </a:solidFill>
                <a:latin typeface="+mn-lt"/>
                <a:cs typeface="+mn-cs"/>
              </a:rPr>
              <a:t>Этот знак всем говорит:  </a:t>
            </a:r>
            <a:r>
              <a:rPr lang="ru-RU" sz="2800" b="1" dirty="0">
                <a:latin typeface="+mj-lt"/>
                <a:ea typeface="+mj-ea"/>
                <a:cs typeface="+mj-cs"/>
              </a:rPr>
              <a:t/>
            </a:r>
            <a:br>
              <a:rPr lang="ru-RU" sz="2800" b="1" dirty="0">
                <a:latin typeface="+mj-lt"/>
                <a:ea typeface="+mj-ea"/>
                <a:cs typeface="+mj-cs"/>
              </a:rPr>
            </a:br>
            <a:endParaRPr lang="ru-RU" sz="2800" dirty="0">
              <a:latin typeface="+mj-lt"/>
              <a:ea typeface="+mj-ea"/>
              <a:cs typeface="+mj-cs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 flipV="1">
            <a:off x="3995738" y="3068638"/>
            <a:ext cx="2663825" cy="1296987"/>
          </a:xfrm>
          <a:prstGeom prst="straightConnector1">
            <a:avLst/>
          </a:prstGeom>
          <a:ln w="152400" cmpd="sng">
            <a:solidFill>
              <a:srgbClr val="C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Заголовок 1"/>
          <p:cNvSpPr txBox="1">
            <a:spLocks/>
          </p:cNvSpPr>
          <p:nvPr/>
        </p:nvSpPr>
        <p:spPr>
          <a:xfrm>
            <a:off x="611188" y="260350"/>
            <a:ext cx="8229600" cy="1271588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500" b="1" dirty="0">
                <a:latin typeface="+mj-lt"/>
                <a:ea typeface="+mj-ea"/>
                <a:cs typeface="+mj-cs"/>
              </a:rPr>
              <a:t/>
            </a:r>
            <a:br>
              <a:rPr lang="ru-RU" sz="3500" b="1" dirty="0">
                <a:latin typeface="+mj-lt"/>
                <a:ea typeface="+mj-ea"/>
                <a:cs typeface="+mj-cs"/>
              </a:rPr>
            </a:br>
            <a:r>
              <a:rPr lang="ru-RU" sz="3500" b="1" dirty="0">
                <a:latin typeface="+mn-lt"/>
                <a:cs typeface="+mn-cs"/>
              </a:rPr>
              <a:t> </a:t>
            </a:r>
            <a:r>
              <a:rPr lang="ru-RU" sz="3600" b="1" dirty="0">
                <a:solidFill>
                  <a:srgbClr val="7030A0"/>
                </a:solidFill>
                <a:latin typeface="+mn-lt"/>
                <a:cs typeface="+mn-cs"/>
              </a:rPr>
              <a:t>Есть подземный переход - 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rgbClr val="7030A0"/>
                </a:solidFill>
                <a:latin typeface="+mn-lt"/>
                <a:cs typeface="+mn-cs"/>
              </a:rPr>
              <a:t>он тебя переведёт. </a:t>
            </a:r>
            <a:r>
              <a:rPr lang="ru-RU" sz="36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6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</a:br>
            <a:endParaRPr lang="ru-RU" sz="3600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0_5b5e8_a5ad3b5a_XL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51720" y="188640"/>
            <a:ext cx="4867789" cy="5010712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7890" name="Rectangle 1"/>
          <p:cNvSpPr>
            <a:spLocks noChangeArrowheads="1"/>
          </p:cNvSpPr>
          <p:nvPr/>
        </p:nvSpPr>
        <p:spPr bwMode="auto">
          <a:xfrm>
            <a:off x="0" y="5427663"/>
            <a:ext cx="9144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"Чтоб в беду не угодить </a:t>
            </a:r>
            <a:r>
              <a:rPr lang="en-US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нужно здесь переходить!"</a:t>
            </a:r>
            <a:b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 землёю, это ясно, </a:t>
            </a:r>
            <a:r>
              <a:rPr lang="en-US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идти людям безопасно.</a:t>
            </a:r>
            <a:r>
              <a:rPr lang="en-US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38263827_skazki-004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95736" y="1628801"/>
            <a:ext cx="4683038" cy="4464496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74638"/>
            <a:ext cx="8229600" cy="1725612"/>
          </a:xfrm>
          <a:prstGeom prst="rect">
            <a:avLst/>
          </a:prstGeom>
        </p:spPr>
        <p:txBody>
          <a:bodyPr anchor="ctr">
            <a:normAutofit fontScale="900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Чтобы возле перекрёстка </a:t>
            </a:r>
            <a:br>
              <a:rPr lang="ru-RU" sz="40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</a:br>
            <a:r>
              <a:rPr lang="ru-RU" sz="40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ты дорогу перешёл,</a:t>
            </a:r>
            <a:r>
              <a:rPr lang="ru-RU" sz="4400" b="1" dirty="0">
                <a:latin typeface="+mj-lt"/>
                <a:ea typeface="+mj-ea"/>
                <a:cs typeface="+mj-cs"/>
              </a:rPr>
              <a:t/>
            </a:r>
            <a:br>
              <a:rPr lang="ru-RU" sz="4400" b="1" dirty="0">
                <a:latin typeface="+mj-lt"/>
                <a:ea typeface="+mj-ea"/>
                <a:cs typeface="+mj-cs"/>
              </a:rPr>
            </a:br>
            <a:endParaRPr lang="ru-RU" sz="44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>
          <a:xfrm>
            <a:off x="323850" y="836613"/>
            <a:ext cx="4679950" cy="5113337"/>
          </a:xfrm>
        </p:spPr>
        <p:txBody>
          <a:bodyPr/>
          <a:lstStyle/>
          <a:p>
            <a:r>
              <a:rPr lang="ru-RU" sz="5000" b="1" smtClean="0">
                <a:solidFill>
                  <a:srgbClr val="7030A0"/>
                </a:solidFill>
              </a:rPr>
              <a:t>Все цвета </a:t>
            </a:r>
            <a:br>
              <a:rPr lang="ru-RU" sz="5000" b="1" smtClean="0">
                <a:solidFill>
                  <a:srgbClr val="7030A0"/>
                </a:solidFill>
              </a:rPr>
            </a:br>
            <a:r>
              <a:rPr lang="ru-RU" sz="5000" b="1" smtClean="0">
                <a:solidFill>
                  <a:srgbClr val="7030A0"/>
                </a:solidFill>
              </a:rPr>
              <a:t>у светофора </a:t>
            </a:r>
            <a:br>
              <a:rPr lang="ru-RU" sz="5000" b="1" smtClean="0">
                <a:solidFill>
                  <a:srgbClr val="7030A0"/>
                </a:solidFill>
              </a:rPr>
            </a:br>
            <a:r>
              <a:rPr lang="ru-RU" sz="5000" b="1" smtClean="0">
                <a:solidFill>
                  <a:srgbClr val="7030A0"/>
                </a:solidFill>
              </a:rPr>
              <a:t>нужно помнить ХОРОШО!</a:t>
            </a:r>
            <a:endParaRPr lang="ru-RU" sz="5000" smtClean="0">
              <a:solidFill>
                <a:srgbClr val="FF0000"/>
              </a:solidFill>
            </a:endParaRPr>
          </a:p>
        </p:txBody>
      </p:sp>
      <p:pic>
        <p:nvPicPr>
          <p:cNvPr id="41986" name="Содержимое 3" descr="4.jpe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5364163" y="908050"/>
            <a:ext cx="3324225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7030A0"/>
                </a:solidFill>
              </a:rPr>
              <a:t>Загорелся</a:t>
            </a:r>
            <a:r>
              <a:rPr lang="ru-RU" sz="3600" b="1" smtClean="0"/>
              <a:t> </a:t>
            </a:r>
            <a:r>
              <a:rPr lang="ru-RU" sz="3600" b="1" smtClean="0">
                <a:solidFill>
                  <a:srgbClr val="FF0000"/>
                </a:solidFill>
              </a:rPr>
              <a:t>красный свет </a:t>
            </a:r>
            <a:r>
              <a:rPr lang="ru-RU" sz="3600" b="1" smtClean="0">
                <a:solidFill>
                  <a:srgbClr val="7030A0"/>
                </a:solidFill>
              </a:rPr>
              <a:t>– </a:t>
            </a:r>
            <a:endParaRPr lang="ru-RU" sz="3600" smtClean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8625" y="1785938"/>
            <a:ext cx="8353425" cy="3094037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00063" y="5000625"/>
            <a:ext cx="8286750" cy="1357313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пешеходам хода </a:t>
            </a:r>
            <a:r>
              <a:rPr lang="ru-RU" sz="2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нет</a:t>
            </a:r>
            <a:r>
              <a:rPr lang="ru-RU" sz="28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!</a:t>
            </a:r>
            <a:endParaRPr lang="ru-RU" sz="2800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FF00"/>
                </a:solidFill>
              </a:rPr>
              <a:t>Жёлтый </a:t>
            </a:r>
            <a:r>
              <a:rPr lang="ru-RU" b="1" smtClean="0">
                <a:solidFill>
                  <a:srgbClr val="7030A0"/>
                </a:solidFill>
              </a:rPr>
              <a:t>-</a:t>
            </a:r>
            <a:endParaRPr lang="ru-RU" smtClean="0">
              <a:solidFill>
                <a:srgbClr val="7030A0"/>
              </a:solidFill>
            </a:endParaRPr>
          </a:p>
        </p:txBody>
      </p:sp>
      <p:pic>
        <p:nvPicPr>
          <p:cNvPr id="5" name="Содержимое 4" descr="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6250" y="1785938"/>
            <a:ext cx="8310563" cy="2428875"/>
          </a:xfr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00063" y="4714875"/>
            <a:ext cx="8229600" cy="150018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значит</a:t>
            </a:r>
            <a:r>
              <a:rPr lang="ru-RU" sz="4000" b="1" dirty="0">
                <a:latin typeface="+mj-lt"/>
                <a:ea typeface="+mj-ea"/>
                <a:cs typeface="+mj-cs"/>
              </a:rPr>
              <a:t> </a:t>
            </a:r>
            <a:r>
              <a:rPr lang="ru-RU" sz="4000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подожди</a:t>
            </a:r>
            <a:r>
              <a:rPr lang="ru-RU" sz="40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, </a:t>
            </a:r>
            <a:endParaRPr lang="ru-RU" sz="4000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rgbClr val="7030A0"/>
                </a:solidFill>
              </a:rPr>
              <a:t>а</a:t>
            </a:r>
            <a:r>
              <a:rPr lang="ru-RU" sz="4000" b="1" smtClean="0"/>
              <a:t> </a:t>
            </a:r>
            <a:r>
              <a:rPr lang="ru-RU" sz="4000" b="1" smtClean="0">
                <a:solidFill>
                  <a:srgbClr val="00B050"/>
                </a:solidFill>
              </a:rPr>
              <a:t>зелёный свет </a:t>
            </a:r>
            <a:r>
              <a:rPr lang="ru-RU" sz="4000" b="1" smtClean="0">
                <a:solidFill>
                  <a:srgbClr val="7030A0"/>
                </a:solidFill>
              </a:rPr>
              <a:t>- иди!</a:t>
            </a:r>
            <a:endParaRPr lang="ru-RU" sz="4000" smtClean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1500" y="2143125"/>
            <a:ext cx="7991475" cy="2466975"/>
          </a:xfr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424936" cy="3456384"/>
          </a:xfrm>
        </p:spPr>
        <p:txBody>
          <a:bodyPr rtlCol="0">
            <a:no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+mn-lt"/>
              </a:rPr>
              <a:t>Да, сегодня Торопыжка много нового узнал</a:t>
            </a:r>
            <a:br>
              <a:rPr lang="ru-RU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+mn-lt"/>
              </a:rPr>
            </a:br>
            <a:r>
              <a:rPr lang="ru-RU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+mn-lt"/>
              </a:rPr>
              <a:t>Он про правила движенья всем подробно рассказал!</a:t>
            </a:r>
            <a:br>
              <a:rPr lang="ru-RU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+mn-lt"/>
              </a:rPr>
            </a:br>
            <a:r>
              <a:rPr lang="ru-RU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+mn-lt"/>
              </a:rPr>
              <a:t>Чтобы правила движенья все детишки знали,</a:t>
            </a:r>
            <a:br>
              <a:rPr lang="ru-RU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+mn-lt"/>
              </a:rPr>
            </a:br>
            <a:r>
              <a:rPr lang="ru-RU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+mn-lt"/>
              </a:rPr>
              <a:t>Чтоб на улице они все их выполняли!</a:t>
            </a:r>
            <a:endParaRPr lang="ru-RU" sz="2800" dirty="0">
              <a:solidFill>
                <a:srgbClr val="7030A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468313" y="384175"/>
            <a:ext cx="8135937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«Правила дорожные,</a:t>
            </a:r>
          </a:p>
          <a:p>
            <a:pPr algn="ctr"/>
            <a:r>
              <a:rPr lang="ru-RU" sz="3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вы совсем не сложные»</a:t>
            </a:r>
            <a:endParaRPr lang="ru-RU" sz="320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5715000" y="5202238"/>
            <a:ext cx="32146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6866" name="Picture 2" descr="http://img.happy-giraffe.ru/thumbs/700x/10197/1a3163e3982888c2c86c76b5d28b787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628800"/>
            <a:ext cx="6559874" cy="46344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476250"/>
            <a:ext cx="8229600" cy="796925"/>
          </a:xfrm>
        </p:spPr>
        <p:txBody>
          <a:bodyPr/>
          <a:lstStyle/>
          <a:p>
            <a:r>
              <a:rPr lang="ru-RU" sz="2800" b="1" smtClean="0">
                <a:solidFill>
                  <a:srgbClr val="7030A0"/>
                </a:solidFill>
              </a:rPr>
              <a:t>Перед вами – </a:t>
            </a:r>
            <a:r>
              <a:rPr lang="ru-RU" sz="3600" b="1" smtClean="0">
                <a:solidFill>
                  <a:srgbClr val="7030A0"/>
                </a:solidFill>
              </a:rPr>
              <a:t>Торопыжка</a:t>
            </a:r>
            <a:r>
              <a:rPr lang="ru-RU" sz="2800" b="1" smtClean="0">
                <a:solidFill>
                  <a:srgbClr val="7030A0"/>
                </a:solidFill>
              </a:rPr>
              <a:t>, </a:t>
            </a:r>
            <a:br>
              <a:rPr lang="ru-RU" sz="2800" b="1" smtClean="0">
                <a:solidFill>
                  <a:srgbClr val="7030A0"/>
                </a:solidFill>
              </a:rPr>
            </a:br>
            <a:r>
              <a:rPr lang="ru-RU" sz="2800" b="1" smtClean="0">
                <a:solidFill>
                  <a:srgbClr val="7030A0"/>
                </a:solidFill>
              </a:rPr>
              <a:t>сорванец и шалунишка!</a:t>
            </a:r>
            <a:br>
              <a:rPr lang="ru-RU" sz="2800" b="1" smtClean="0">
                <a:solidFill>
                  <a:srgbClr val="7030A0"/>
                </a:solidFill>
              </a:rPr>
            </a:br>
            <a:endParaRPr lang="ru-RU" sz="2800" smtClean="0">
              <a:solidFill>
                <a:srgbClr val="7030A0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/>
          </a:blip>
          <a:srcRect/>
          <a:stretch>
            <a:fillRect/>
          </a:stretch>
        </p:blipFill>
        <p:spPr>
          <a:xfrm>
            <a:off x="2771800" y="1484784"/>
            <a:ext cx="2699013" cy="3506671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500063" y="5357813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latin typeface="+mj-lt"/>
                <a:ea typeface="+mj-ea"/>
                <a:cs typeface="+mj-cs"/>
              </a:rPr>
              <a:t/>
            </a:r>
            <a:br>
              <a:rPr lang="ru-RU" sz="2800" b="1" dirty="0">
                <a:latin typeface="+mj-lt"/>
                <a:ea typeface="+mj-ea"/>
                <a:cs typeface="+mj-cs"/>
              </a:rPr>
            </a:br>
            <a:r>
              <a:rPr lang="ru-RU" sz="28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Он веселый, озорной, непоседливый, смешной.</a:t>
            </a:r>
            <a:br>
              <a:rPr lang="ru-RU" sz="28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</a:br>
            <a:r>
              <a:rPr lang="ru-RU" sz="28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Всем хорош, но вот беда – он торопится всегда!</a:t>
            </a:r>
            <a:br>
              <a:rPr lang="ru-RU" sz="28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</a:br>
            <a:endParaRPr lang="ru-RU" sz="2800" b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1341438"/>
            <a:ext cx="4176713" cy="41751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У </a:t>
            </a:r>
            <a:r>
              <a:rPr lang="ru-RU" sz="3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меня сегодня праздник, мне исполнилось шесть лет.</a:t>
            </a:r>
            <a:br>
              <a:rPr lang="ru-RU" sz="3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</a:br>
            <a:r>
              <a:rPr lang="ru-RU" sz="3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Приглашаю тебя в гости к нам на праздничный обед!</a:t>
            </a:r>
            <a:br>
              <a:rPr lang="ru-RU" sz="3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</a:br>
            <a:endParaRPr lang="ru-RU" sz="3600" b="1" dirty="0">
              <a:solidFill>
                <a:schemeClr val="accent1">
                  <a:lumMod val="40000"/>
                  <a:lumOff val="60000"/>
                </a:schemeClr>
              </a:solidFill>
              <a:latin typeface="+mn-lt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572000" y="1268413"/>
            <a:ext cx="4103688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rgbClr val="7030A0"/>
                </a:solidFill>
                <a:latin typeface="Calibri" pitchFamily="34" charset="0"/>
              </a:rPr>
              <a:t>Сидел дома Торопыжка и смотрел картинки в книжке.</a:t>
            </a:r>
            <a:br>
              <a:rPr lang="ru-RU" sz="3600">
                <a:solidFill>
                  <a:srgbClr val="7030A0"/>
                </a:solidFill>
                <a:latin typeface="Calibri" pitchFamily="34" charset="0"/>
              </a:rPr>
            </a:br>
            <a:r>
              <a:rPr lang="ru-RU" sz="3600">
                <a:solidFill>
                  <a:srgbClr val="7030A0"/>
                </a:solidFill>
                <a:latin typeface="Calibri" pitchFamily="34" charset="0"/>
              </a:rPr>
              <a:t>Тут вдруг Машенька звонит, Торопыжке говорит:</a:t>
            </a:r>
            <a:br>
              <a:rPr lang="ru-RU" sz="3600">
                <a:solidFill>
                  <a:srgbClr val="7030A0"/>
                </a:solidFill>
                <a:latin typeface="Calibri" pitchFamily="34" charset="0"/>
              </a:rPr>
            </a:br>
            <a:endParaRPr lang="ru-RU" sz="3600">
              <a:solidFill>
                <a:srgbClr val="7030A0"/>
              </a:solidFill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4008" y="1268760"/>
            <a:ext cx="4269653" cy="4392488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19" y="1268760"/>
            <a:ext cx="4057635" cy="43924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395288" y="5157788"/>
            <a:ext cx="8280400" cy="113506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800" b="1" smtClean="0"/>
              <a:t/>
            </a:r>
            <a:br>
              <a:rPr lang="ru-RU" sz="2800" b="1" smtClean="0"/>
            </a:br>
            <a:r>
              <a:rPr lang="ru-RU" sz="2800" b="1" smtClean="0">
                <a:solidFill>
                  <a:srgbClr val="7030A0"/>
                </a:solidFill>
              </a:rPr>
              <a:t>По асфальту шуршат шины – едут разные машины</a:t>
            </a:r>
            <a:br>
              <a:rPr lang="ru-RU" sz="2800" b="1" smtClean="0">
                <a:solidFill>
                  <a:srgbClr val="7030A0"/>
                </a:solidFill>
              </a:rPr>
            </a:br>
            <a:endParaRPr lang="ru-RU" sz="2800" b="1" smtClean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img_3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110374" y="1340769"/>
            <a:ext cx="3018418" cy="3672408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428625"/>
            <a:ext cx="9572625" cy="142875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Вот на улицу вприпрыжку </a:t>
            </a:r>
            <a:r>
              <a:rPr lang="en-US" sz="28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8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выбегает Торопыжка.</a:t>
            </a:r>
            <a:r>
              <a:rPr lang="ru-RU" sz="280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</a:br>
            <a:endParaRPr lang="ru-RU" sz="36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5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347864" y="1268760"/>
            <a:ext cx="2572137" cy="4032448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3554" name="Заголовок 10"/>
          <p:cNvSpPr>
            <a:spLocks noGrp="1"/>
          </p:cNvSpPr>
          <p:nvPr>
            <p:ph type="title"/>
          </p:nvPr>
        </p:nvSpPr>
        <p:spPr>
          <a:xfrm>
            <a:off x="1116013" y="260350"/>
            <a:ext cx="7210425" cy="91598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3600" b="1" smtClean="0">
                <a:solidFill>
                  <a:srgbClr val="7030A0"/>
                </a:solidFill>
              </a:rPr>
              <a:t>Растерялся Торопыжка:</a:t>
            </a:r>
            <a:endParaRPr lang="ru-RU" sz="3600" smtClean="0">
              <a:solidFill>
                <a:srgbClr val="7030A0"/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500063" y="5072063"/>
            <a:ext cx="8229600" cy="128587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как по улице пройти?</a:t>
            </a:r>
            <a:endParaRPr lang="ru-RU" sz="54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Безымянный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556792"/>
            <a:ext cx="4299075" cy="4000528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85750" y="428625"/>
            <a:ext cx="8607425" cy="1560513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3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Пешеходы и машины у </a:t>
            </a:r>
            <a:r>
              <a:rPr lang="ru-RU" sz="3300" b="1" cap="all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мальчишки </a:t>
            </a:r>
            <a:r>
              <a:rPr lang="ru-RU" sz="33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на пути.</a:t>
            </a:r>
            <a:br>
              <a:rPr lang="ru-RU" sz="33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</a:br>
            <a:endParaRPr lang="ru-RU" sz="3300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8"/>
          <p:cNvSpPr>
            <a:spLocks noGrp="1"/>
          </p:cNvSpPr>
          <p:nvPr>
            <p:ph type="title"/>
          </p:nvPr>
        </p:nvSpPr>
        <p:spPr>
          <a:xfrm>
            <a:off x="5435600" y="1557338"/>
            <a:ext cx="3421063" cy="39592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cap="all" dirty="0">
                <a:solidFill>
                  <a:srgbClr val="7030A0"/>
                </a:solidFill>
              </a:rPr>
              <a:t>Тротуар</a:t>
            </a:r>
            <a:r>
              <a:rPr lang="ru-RU" sz="3600" b="1" dirty="0">
                <a:solidFill>
                  <a:srgbClr val="7030A0"/>
                </a:solidFill>
              </a:rPr>
              <a:t> - для пешеходов, </a:t>
            </a:r>
            <a:r>
              <a:rPr lang="ru-RU" sz="3600" b="1" dirty="0" smtClean="0">
                <a:solidFill>
                  <a:srgbClr val="7030A0"/>
                </a:solidFill>
              </a:rPr>
              <a:t>                                                                                                               </a:t>
            </a:r>
            <a:br>
              <a:rPr lang="ru-RU" sz="3600" b="1" dirty="0" smtClean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</a:rPr>
              <a:t>здесь </a:t>
            </a:r>
            <a:r>
              <a:rPr lang="ru-RU" sz="3600" b="1" dirty="0">
                <a:solidFill>
                  <a:srgbClr val="7030A0"/>
                </a:solidFill>
              </a:rPr>
              <a:t>машинам нету хода!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5" name="Стрелка влево 4"/>
          <p:cNvSpPr/>
          <p:nvPr/>
        </p:nvSpPr>
        <p:spPr>
          <a:xfrm>
            <a:off x="3132138" y="2708275"/>
            <a:ext cx="2447925" cy="72072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549275"/>
            <a:ext cx="8351838" cy="5256213"/>
          </a:xfrm>
        </p:spPr>
        <p:txBody>
          <a:bodyPr/>
          <a:lstStyle/>
          <a:p>
            <a:r>
              <a:rPr lang="en-US" b="1" smtClean="0">
                <a:solidFill>
                  <a:srgbClr val="7030A0"/>
                </a:solidFill>
              </a:rPr>
              <a:t/>
            </a:r>
            <a:br>
              <a:rPr lang="en-US" b="1" smtClean="0">
                <a:solidFill>
                  <a:srgbClr val="7030A0"/>
                </a:solidFill>
              </a:rPr>
            </a:br>
            <a:r>
              <a:rPr lang="en-US" b="1" smtClean="0">
                <a:solidFill>
                  <a:srgbClr val="7030A0"/>
                </a:solidFill>
              </a:rPr>
              <a:t/>
            </a:r>
            <a:br>
              <a:rPr lang="en-US" b="1" smtClean="0">
                <a:solidFill>
                  <a:srgbClr val="7030A0"/>
                </a:solidFill>
              </a:rPr>
            </a:br>
            <a:r>
              <a:rPr lang="en-US" b="1" smtClean="0">
                <a:solidFill>
                  <a:srgbClr val="7030A0"/>
                </a:solidFill>
              </a:rPr>
              <a:t/>
            </a:r>
            <a:br>
              <a:rPr lang="en-US" b="1" smtClean="0">
                <a:solidFill>
                  <a:srgbClr val="7030A0"/>
                </a:solidFill>
              </a:rPr>
            </a:br>
            <a:r>
              <a:rPr lang="ru-RU" b="1" smtClean="0">
                <a:solidFill>
                  <a:srgbClr val="7030A0"/>
                </a:solidFill>
              </a:rPr>
              <a:t>Там где движутся машины, люди не должны ходить,</a:t>
            </a:r>
            <a:br>
              <a:rPr lang="ru-RU" b="1" smtClean="0">
                <a:solidFill>
                  <a:srgbClr val="7030A0"/>
                </a:solidFill>
              </a:rPr>
            </a:br>
            <a:r>
              <a:rPr lang="ru-RU" b="1" smtClean="0">
                <a:solidFill>
                  <a:srgbClr val="7030A0"/>
                </a:solidFill>
              </a:rPr>
              <a:t>Потому что очень просто под машину угодить.</a:t>
            </a:r>
            <a:br>
              <a:rPr lang="ru-RU" b="1" smtClean="0">
                <a:solidFill>
                  <a:srgbClr val="7030A0"/>
                </a:solidFill>
              </a:rPr>
            </a:br>
            <a:r>
              <a:rPr lang="ru-RU" b="1" smtClean="0">
                <a:solidFill>
                  <a:srgbClr val="7030A0"/>
                </a:solidFill>
              </a:rPr>
              <a:t>На улице такое место проезжей частью называется,</a:t>
            </a:r>
            <a:br>
              <a:rPr lang="ru-RU" b="1" smtClean="0">
                <a:solidFill>
                  <a:srgbClr val="7030A0"/>
                </a:solidFill>
              </a:rPr>
            </a:br>
            <a:r>
              <a:rPr lang="en-US" b="1" smtClean="0">
                <a:solidFill>
                  <a:srgbClr val="7030A0"/>
                </a:solidFill>
              </a:rPr>
              <a:t/>
            </a:r>
            <a:br>
              <a:rPr lang="en-US" b="1" smtClean="0">
                <a:solidFill>
                  <a:srgbClr val="7030A0"/>
                </a:solidFill>
              </a:rPr>
            </a:br>
            <a:r>
              <a:rPr lang="ru-RU" b="1" smtClean="0">
                <a:solidFill>
                  <a:srgbClr val="7030A0"/>
                </a:solidFill>
              </a:rPr>
              <a:t/>
            </a:r>
            <a:br>
              <a:rPr lang="ru-RU" b="1" smtClean="0">
                <a:solidFill>
                  <a:srgbClr val="7030A0"/>
                </a:solidFill>
              </a:rPr>
            </a:br>
            <a:endParaRPr lang="ru-RU" b="1" smtClean="0">
              <a:solidFill>
                <a:srgbClr val="7030A0"/>
              </a:solidFill>
            </a:endParaRPr>
          </a:p>
        </p:txBody>
      </p:sp>
      <p:pic>
        <p:nvPicPr>
          <p:cNvPr id="5" name="Содержимое 4" descr="16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3995936" y="996091"/>
            <a:ext cx="5004048" cy="4737165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179388" y="1574800"/>
            <a:ext cx="3671887" cy="309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900" b="1" dirty="0">
                <a:solidFill>
                  <a:srgbClr val="FF0000"/>
                </a:solidFill>
                <a:latin typeface="+mj-lt"/>
                <a:cs typeface="+mn-cs"/>
              </a:rPr>
              <a:t>И по проезжей части людям ходить строжайше запрещается!</a:t>
            </a:r>
            <a:endParaRPr lang="ru-RU" sz="3900" dirty="0"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5937"/>
          </a:xfrm>
        </p:spPr>
        <p:txBody>
          <a:bodyPr/>
          <a:lstStyle/>
          <a:p>
            <a:r>
              <a:rPr lang="ru-RU" sz="3600" b="1" smtClean="0">
                <a:solidFill>
                  <a:srgbClr val="7030A0"/>
                </a:solidFill>
              </a:rPr>
              <a:t>Как пройти через дорогу Торопыжке в магазин?</a:t>
            </a:r>
            <a:r>
              <a:rPr lang="ru-RU" sz="3600" b="1" smtClean="0"/>
              <a:t/>
            </a:r>
            <a:br>
              <a:rPr lang="ru-RU" sz="3600" b="1" smtClean="0"/>
            </a:br>
            <a:endParaRPr lang="ru-RU" sz="3600" smtClean="0"/>
          </a:p>
        </p:txBody>
      </p:sp>
      <p:pic>
        <p:nvPicPr>
          <p:cNvPr id="1028" name="Picture 4" descr="C:\Users\Юлечка\AppData\Local\Microsoft\Windows\Temporary Internet Files\Content.IE5\3918Q3F8\MC90037107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700224"/>
            <a:ext cx="3119057" cy="41503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165</Words>
  <Application>Microsoft Office PowerPoint</Application>
  <PresentationFormat>Экран (4:3)</PresentationFormat>
  <Paragraphs>61</Paragraphs>
  <Slides>19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Перед вами – Торопыжка,  сорванец и шалунишка! </vt:lpstr>
      <vt:lpstr>У меня сегодня праздник, мне исполнилось шесть лет. Приглашаю тебя в гости к нам на праздничный обед! </vt:lpstr>
      <vt:lpstr> По асфальту шуршат шины – едут разные машины </vt:lpstr>
      <vt:lpstr>Растерялся Торопыжка:</vt:lpstr>
      <vt:lpstr>Тротуар - для пешеходов,                                                                                                                 здесь машинам нету хода! </vt:lpstr>
      <vt:lpstr>   Там где движутся машины, люди не должны ходить, Потому что очень просто под машину угодить. На улице такое место проезжей частью называется,   </vt:lpstr>
      <vt:lpstr>Как пройти через дорогу Торопыжке в магазин? </vt:lpstr>
      <vt:lpstr> Вот обычный переход.  По нему идёт народ. </vt:lpstr>
      <vt:lpstr>Знак "Пешеходный переход", где на "зебре" пешеход, Ты на улице найди  и под ним переходи!</vt:lpstr>
      <vt:lpstr>Слайд 12</vt:lpstr>
      <vt:lpstr>Слайд 13</vt:lpstr>
      <vt:lpstr>Слайд 14</vt:lpstr>
      <vt:lpstr>Все цвета  у светофора  нужно помнить ХОРОШО!</vt:lpstr>
      <vt:lpstr>Загорелся красный свет – </vt:lpstr>
      <vt:lpstr>Жёлтый -</vt:lpstr>
      <vt:lpstr>а зелёный свет - иди!</vt:lpstr>
      <vt:lpstr> Да, сегодня Торопыжка много нового узнал Он про правила движенья всем подробно рассказал! Чтобы правила движенья все детишки знали, Чтоб на улице они все их выполняли!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</cp:lastModifiedBy>
  <cp:revision>156</cp:revision>
  <dcterms:created xsi:type="dcterms:W3CDTF">2013-02-08T17:10:47Z</dcterms:created>
  <dcterms:modified xsi:type="dcterms:W3CDTF">2020-05-22T20:55:23Z</dcterms:modified>
</cp:coreProperties>
</file>