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7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4192231"/>
            <a:ext cx="4064496" cy="96353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atin typeface="Trebuchet MS (Основной текст)"/>
              </a:rPr>
              <a:t>«</a:t>
            </a:r>
            <a:r>
              <a:rPr lang="kk-KZ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(Основной текст)"/>
              </a:rPr>
              <a:t>Моя с</a:t>
            </a:r>
            <a:r>
              <a:rPr lang="kk-KZ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(Основной текст)"/>
              </a:rPr>
              <a:t>емья</a:t>
            </a:r>
            <a:r>
              <a:rPr lang="ru-RU" sz="5400" b="1" dirty="0">
                <a:latin typeface="Trebuchet MS (Основной текст)"/>
              </a:rPr>
              <a:t>»</a:t>
            </a:r>
            <a:r>
              <a:rPr lang="kk-KZ" sz="5400" b="1" dirty="0">
                <a:latin typeface="Trebuchet MS" pitchFamily="34" charset="0"/>
              </a:rPr>
              <a:t> </a:t>
            </a:r>
            <a:endParaRPr lang="ru-RU" sz="5400" b="1" dirty="0">
              <a:latin typeface="Trebuchet MS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5373216"/>
            <a:ext cx="5508104" cy="1484784"/>
          </a:xfrm>
        </p:spPr>
        <p:txBody>
          <a:bodyPr>
            <a:normAutofit fontScale="92500"/>
          </a:bodyPr>
          <a:lstStyle/>
          <a:p>
            <a:pPr algn="l"/>
            <a:r>
              <a:rPr lang="ru-RU" sz="2800" dirty="0">
                <a:solidFill>
                  <a:schemeClr val="tx1"/>
                </a:solidFill>
                <a:latin typeface="Trebuchet MS (Основной текст)"/>
              </a:rPr>
              <a:t>Подготовила: воспитатель детского сада №13 «Кораблик»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  <a:latin typeface="Trebuchet MS (Основной текст)"/>
              </a:rPr>
              <a:t>Умирзакова Зулфия Валерьевна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89876"/>
            <a:ext cx="773987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9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266"/>
            <a:ext cx="7560840" cy="609422"/>
          </a:xfrm>
        </p:spPr>
        <p:txBody>
          <a:bodyPr>
            <a:noAutofit/>
          </a:bodyPr>
          <a:lstStyle/>
          <a:p>
            <a:r>
              <a:rPr lang="ru-RU" sz="1800" dirty="0">
                <a:effectLst/>
                <a:latin typeface="Calibri" pitchFamily="34" charset="0"/>
              </a:rPr>
              <a:t>А сейчас, ребята, внимательно послушайте стихотворение и отгадайте, о ком говорится в нем…</a:t>
            </a:r>
            <a:endParaRPr lang="ru-RU" sz="1800" dirty="0"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53344"/>
            <a:ext cx="4248472" cy="5283968"/>
          </a:xfrm>
        </p:spPr>
        <p:txBody>
          <a:bodyPr>
            <a:normAutofit fontScale="55000" lnSpcReduction="20000"/>
          </a:bodyPr>
          <a:lstStyle/>
          <a:p>
            <a:pPr marL="82296" indent="0">
              <a:buNone/>
            </a:pPr>
            <a:r>
              <a:rPr lang="ru-RU" sz="2900" dirty="0">
                <a:latin typeface="Calibri" pitchFamily="34" charset="0"/>
              </a:rPr>
              <a:t>1. “Сыро, хмуро за окном, дождик моросит.</a:t>
            </a:r>
          </a:p>
          <a:p>
            <a:pPr marL="82296" indent="0">
              <a:buNone/>
            </a:pPr>
            <a:r>
              <a:rPr lang="ru-RU" sz="2900" dirty="0">
                <a:latin typeface="Calibri" pitchFamily="34" charset="0"/>
              </a:rPr>
              <a:t>Низко небо серое над крышами висит.</a:t>
            </a:r>
          </a:p>
          <a:p>
            <a:pPr marL="82296" indent="0">
              <a:buNone/>
            </a:pPr>
            <a:r>
              <a:rPr lang="ru-RU" sz="2900" dirty="0">
                <a:latin typeface="Calibri" pitchFamily="34" charset="0"/>
              </a:rPr>
              <a:t>А в доме чистота, уют.</a:t>
            </a:r>
          </a:p>
          <a:p>
            <a:pPr marL="82296" indent="0">
              <a:buNone/>
            </a:pPr>
            <a:r>
              <a:rPr lang="ru-RU" sz="2900" dirty="0">
                <a:latin typeface="Calibri" pitchFamily="34" charset="0"/>
              </a:rPr>
              <a:t>У нас своя погода тут.</a:t>
            </a:r>
          </a:p>
          <a:p>
            <a:pPr marL="82296" indent="0">
              <a:buNone/>
            </a:pPr>
            <a:r>
              <a:rPr lang="ru-RU" sz="2900" dirty="0">
                <a:latin typeface="Calibri" pitchFamily="34" charset="0"/>
              </a:rPr>
              <a:t>Улыбнётся … ясно и тепло.</a:t>
            </a:r>
          </a:p>
          <a:p>
            <a:pPr marL="82296" indent="0">
              <a:buNone/>
            </a:pPr>
            <a:r>
              <a:rPr lang="ru-RU" sz="2900" dirty="0">
                <a:latin typeface="Calibri" pitchFamily="34" charset="0"/>
              </a:rPr>
              <a:t>Вот уже и солнышко в комнате взошло.”</a:t>
            </a:r>
          </a:p>
          <a:p>
            <a:pPr marL="82296" indent="0">
              <a:buNone/>
            </a:pPr>
            <a:r>
              <a:rPr lang="ru-RU" sz="2900" dirty="0">
                <a:latin typeface="Calibri" pitchFamily="34" charset="0"/>
              </a:rPr>
              <a:t>- Про кого это, вы, конечно же, догадались, это – мама.</a:t>
            </a:r>
          </a:p>
          <a:p>
            <a:pPr marL="82296" indent="0">
              <a:buNone/>
            </a:pPr>
            <a:r>
              <a:rPr lang="ru-RU" sz="2900" dirty="0">
                <a:latin typeface="Calibri" pitchFamily="34" charset="0"/>
              </a:rPr>
              <a:t>- Скажите самые хорошие слова про маму, какая она? (Заботливая, трудолюбивая, нежная, ласковая, внимательная…)</a:t>
            </a:r>
          </a:p>
          <a:p>
            <a:pPr marL="82296" indent="0">
              <a:buNone/>
            </a:pPr>
            <a:r>
              <a:rPr lang="ru-RU" sz="2900" dirty="0">
                <a:latin typeface="Calibri" pitchFamily="34" charset="0"/>
              </a:rPr>
              <a:t> 2. Кто не в шутку, а всерьёз</a:t>
            </a:r>
          </a:p>
          <a:p>
            <a:pPr marL="82296" indent="0">
              <a:buNone/>
            </a:pPr>
            <a:r>
              <a:rPr lang="ru-RU" sz="2900" dirty="0">
                <a:latin typeface="Calibri" pitchFamily="34" charset="0"/>
              </a:rPr>
              <a:t>Нас забить научит гвоздь?</a:t>
            </a:r>
          </a:p>
          <a:p>
            <a:pPr marL="82296" indent="0">
              <a:buNone/>
            </a:pPr>
            <a:r>
              <a:rPr lang="ru-RU" sz="2900" dirty="0">
                <a:latin typeface="Calibri" pitchFamily="34" charset="0"/>
              </a:rPr>
              <a:t>Кто научит смелым быть? Правильно, папа.</a:t>
            </a:r>
          </a:p>
          <a:p>
            <a:pPr marL="82296" indent="0">
              <a:buNone/>
            </a:pPr>
            <a:r>
              <a:rPr lang="ru-RU" sz="2900" dirty="0">
                <a:latin typeface="Calibri" pitchFamily="34" charset="0"/>
              </a:rPr>
              <a:t>Кем вы приходитесь папе?</a:t>
            </a:r>
          </a:p>
          <a:p>
            <a:pPr marL="82296" indent="0">
              <a:buNone/>
            </a:pPr>
            <a:r>
              <a:rPr lang="en-US" sz="2900" dirty="0" err="1">
                <a:latin typeface="Calibri" pitchFamily="34" charset="0"/>
              </a:rPr>
              <a:t>Правильно</a:t>
            </a:r>
            <a:r>
              <a:rPr lang="en-US" sz="2900" dirty="0">
                <a:latin typeface="Calibri" pitchFamily="34" charset="0"/>
              </a:rPr>
              <a:t>, </a:t>
            </a:r>
            <a:r>
              <a:rPr lang="en-US" sz="2900" dirty="0" err="1">
                <a:latin typeface="Calibri" pitchFamily="34" charset="0"/>
              </a:rPr>
              <a:t>сыном</a:t>
            </a:r>
            <a:r>
              <a:rPr lang="en-US" sz="2900" dirty="0">
                <a:latin typeface="Calibri" pitchFamily="34" charset="0"/>
              </a:rPr>
              <a:t>/</a:t>
            </a:r>
            <a:r>
              <a:rPr lang="en-US" sz="2900" dirty="0" err="1">
                <a:latin typeface="Calibri" pitchFamily="34" charset="0"/>
              </a:rPr>
              <a:t>дочкой</a:t>
            </a:r>
            <a:r>
              <a:rPr lang="ru-RU" sz="2900" dirty="0">
                <a:latin typeface="Calibri" pitchFamily="34" charset="0"/>
              </a:rPr>
              <a:t>.</a:t>
            </a:r>
          </a:p>
          <a:p>
            <a:pPr marL="82296" indent="0">
              <a:buNone/>
            </a:pPr>
            <a:r>
              <a:rPr lang="ru-RU" sz="2900" dirty="0" smtClean="0">
                <a:latin typeface="Calibri" pitchFamily="34" charset="0"/>
              </a:rPr>
              <a:t>- Скажите </a:t>
            </a:r>
            <a:r>
              <a:rPr lang="ru-RU" sz="2900" dirty="0">
                <a:latin typeface="Calibri" pitchFamily="34" charset="0"/>
              </a:rPr>
              <a:t>самые хорошие слова о папе. Какой у вас папа? (Мужественный, отзывчивый, добрый, сильный, смелый, трудолюбивый…)</a:t>
            </a: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75" y="4005064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75" y="611670"/>
            <a:ext cx="3549392" cy="3308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672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32656"/>
            <a:ext cx="4176464" cy="5904656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sz="2600" dirty="0">
                <a:latin typeface="Calibri" pitchFamily="34" charset="0"/>
              </a:rPr>
              <a:t> 3. Ароматное варенье, Пироги на угощенье, Вкусные оладушки, у любимой…</a:t>
            </a:r>
          </a:p>
          <a:p>
            <a:pPr marL="82296" indent="0">
              <a:buNone/>
            </a:pPr>
            <a:r>
              <a:rPr lang="ru-RU" sz="2600" dirty="0" smtClean="0">
                <a:latin typeface="Calibri" pitchFamily="34" charset="0"/>
              </a:rPr>
              <a:t>- Правильно</a:t>
            </a:r>
            <a:r>
              <a:rPr lang="ru-RU" sz="2600" dirty="0">
                <a:latin typeface="Calibri" pitchFamily="34" charset="0"/>
              </a:rPr>
              <a:t>: бабушки.</a:t>
            </a:r>
          </a:p>
          <a:p>
            <a:pPr marL="82296" indent="0">
              <a:buNone/>
            </a:pPr>
            <a:r>
              <a:rPr lang="ru-RU" sz="2600" dirty="0" smtClean="0">
                <a:latin typeface="Calibri" pitchFamily="34" charset="0"/>
              </a:rPr>
              <a:t>- А </a:t>
            </a:r>
            <a:r>
              <a:rPr lang="ru-RU" sz="2600" dirty="0">
                <a:latin typeface="Calibri" pitchFamily="34" charset="0"/>
              </a:rPr>
              <a:t>какими ласковыми словами вас называет бабушка?</a:t>
            </a:r>
          </a:p>
          <a:p>
            <a:pPr marL="82296" indent="0">
              <a:buNone/>
            </a:pPr>
            <a:r>
              <a:rPr lang="ru-RU" sz="2600" dirty="0">
                <a:latin typeface="Calibri" pitchFamily="34" charset="0"/>
              </a:rPr>
              <a:t> 4. Он трудился не от скуки,</a:t>
            </a:r>
          </a:p>
          <a:p>
            <a:pPr marL="82296" indent="0">
              <a:buNone/>
            </a:pPr>
            <a:r>
              <a:rPr lang="ru-RU" sz="2600" dirty="0">
                <a:latin typeface="Calibri" pitchFamily="34" charset="0"/>
              </a:rPr>
              <a:t>У него в мозолях руки,</a:t>
            </a:r>
          </a:p>
          <a:p>
            <a:pPr marL="82296" indent="0">
              <a:buNone/>
            </a:pPr>
            <a:r>
              <a:rPr lang="ru-RU" sz="2600" dirty="0">
                <a:latin typeface="Calibri" pitchFamily="34" charset="0"/>
              </a:rPr>
              <a:t>А теперь он стар и сед,</a:t>
            </a:r>
          </a:p>
          <a:p>
            <a:pPr marL="82296" indent="0">
              <a:buNone/>
            </a:pPr>
            <a:r>
              <a:rPr lang="ru-RU" sz="2600" dirty="0">
                <a:latin typeface="Calibri" pitchFamily="34" charset="0"/>
              </a:rPr>
              <a:t>Мой родной, любимый ... (дед)</a:t>
            </a:r>
          </a:p>
          <a:p>
            <a:pPr marL="82296" indent="0">
              <a:buNone/>
            </a:pPr>
            <a:r>
              <a:rPr lang="ru-RU" sz="2600" dirty="0" smtClean="0">
                <a:latin typeface="Calibri" pitchFamily="34" charset="0"/>
              </a:rPr>
              <a:t>- А </a:t>
            </a:r>
            <a:r>
              <a:rPr lang="ru-RU" sz="2600" dirty="0">
                <a:latin typeface="Calibri" pitchFamily="34" charset="0"/>
              </a:rPr>
              <a:t>кем вы приходитесь своему дедушке</a:t>
            </a:r>
            <a:r>
              <a:rPr lang="ru-RU" sz="2600" dirty="0" smtClean="0">
                <a:latin typeface="Calibri" pitchFamily="34" charset="0"/>
              </a:rPr>
              <a:t>?</a:t>
            </a:r>
            <a:endParaRPr lang="ru-RU" sz="2600" dirty="0">
              <a:latin typeface="Calibri" pitchFamily="34" charset="0"/>
            </a:endParaRPr>
          </a:p>
          <a:p>
            <a:pPr marL="82296" indent="0">
              <a:buNone/>
            </a:pPr>
            <a:r>
              <a:rPr lang="ru-RU" sz="2600" dirty="0">
                <a:latin typeface="Calibri" pitchFamily="34" charset="0"/>
              </a:rPr>
              <a:t> 5. Кто любит и меня и братца,</a:t>
            </a:r>
          </a:p>
          <a:p>
            <a:pPr marL="82296" indent="0">
              <a:buNone/>
            </a:pPr>
            <a:r>
              <a:rPr lang="ru-RU" sz="2600" dirty="0">
                <a:latin typeface="Calibri" pitchFamily="34" charset="0"/>
              </a:rPr>
              <a:t>Но больше любит наряжаться?</a:t>
            </a:r>
          </a:p>
          <a:p>
            <a:pPr marL="82296" indent="0">
              <a:buNone/>
            </a:pPr>
            <a:r>
              <a:rPr lang="ru-RU" sz="2600" dirty="0">
                <a:latin typeface="Calibri" pitchFamily="34" charset="0"/>
              </a:rPr>
              <a:t>Очень модная девчонка</a:t>
            </a:r>
          </a:p>
          <a:p>
            <a:pPr marL="82296" indent="0">
              <a:buNone/>
            </a:pPr>
            <a:r>
              <a:rPr lang="ru-RU" sz="2600" dirty="0">
                <a:latin typeface="Calibri" pitchFamily="34" charset="0"/>
              </a:rPr>
              <a:t>Моя младшая… (сестрёнка</a:t>
            </a:r>
            <a:r>
              <a:rPr lang="ru-RU" sz="2600" dirty="0" smtClean="0">
                <a:latin typeface="Calibri" pitchFamily="34" charset="0"/>
              </a:rPr>
              <a:t>)</a:t>
            </a:r>
          </a:p>
          <a:p>
            <a:pPr marL="82296" indent="0">
              <a:buNone/>
            </a:pPr>
            <a:r>
              <a:rPr lang="ru-RU" sz="2600" dirty="0" smtClean="0">
                <a:latin typeface="Calibri" pitchFamily="34" charset="0"/>
              </a:rPr>
              <a:t>- Кем </a:t>
            </a:r>
            <a:r>
              <a:rPr lang="ru-RU" sz="2600" dirty="0">
                <a:latin typeface="Calibri" pitchFamily="34" charset="0"/>
              </a:rPr>
              <a:t>вы приходитесь сестре?</a:t>
            </a:r>
          </a:p>
          <a:p>
            <a:pPr marL="82296" indent="0">
              <a:buNone/>
            </a:pPr>
            <a:r>
              <a:rPr lang="ru-RU" sz="2600" dirty="0" smtClean="0">
                <a:latin typeface="Calibri" pitchFamily="34" charset="0"/>
              </a:rPr>
              <a:t>- Какие </a:t>
            </a:r>
            <a:r>
              <a:rPr lang="ru-RU" sz="2600" dirty="0">
                <a:latin typeface="Calibri" pitchFamily="34" charset="0"/>
              </a:rPr>
              <a:t>вы молодцы, ребята, вы меня радуете своими знаниями.</a:t>
            </a: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19" y="3552345"/>
            <a:ext cx="3820051" cy="3014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584" y="620688"/>
            <a:ext cx="3867922" cy="278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297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0402" y="294909"/>
            <a:ext cx="7936092" cy="1909955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dirty="0">
                <a:latin typeface="Calibri" pitchFamily="34" charset="0"/>
              </a:rPr>
              <a:t>- Ребята, а как мы выражаем любовь  своим близким? </a:t>
            </a:r>
          </a:p>
          <a:p>
            <a:pPr marL="82296" indent="0">
              <a:buNone/>
            </a:pPr>
            <a:r>
              <a:rPr lang="ru-RU" sz="2000" dirty="0">
                <a:latin typeface="Calibri" pitchFamily="34" charset="0"/>
              </a:rPr>
              <a:t>- Верно! А ещё мы совершаем хорошие поступки и никогда не делаем плохих, чтобы не огорчать наших родителей. Как вы думаете, на что похожа радость (печаль) -  на солнышко или на тучку?</a:t>
            </a:r>
          </a:p>
          <a:p>
            <a:pPr marL="82296" indent="0">
              <a:buNone/>
            </a:pPr>
            <a:r>
              <a:rPr lang="en-US" sz="2000" dirty="0" err="1">
                <a:latin typeface="Calibri" pitchFamily="34" charset="0"/>
              </a:rPr>
              <a:t>Правильно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</a:rPr>
              <a:t>радость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похоже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на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солнышко</a:t>
            </a:r>
            <a:r>
              <a:rPr lang="en-US" sz="2000" dirty="0">
                <a:latin typeface="Calibri" pitchFamily="34" charset="0"/>
              </a:rPr>
              <a:t>, а </a:t>
            </a:r>
            <a:r>
              <a:rPr lang="en-US" sz="2000" dirty="0" err="1">
                <a:latin typeface="Calibri" pitchFamily="34" charset="0"/>
              </a:rPr>
              <a:t>печаль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на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тучку</a:t>
            </a:r>
            <a:r>
              <a:rPr lang="en-US" sz="2000" dirty="0">
                <a:latin typeface="Calibri" pitchFamily="34" charset="0"/>
              </a:rPr>
              <a:t>.</a:t>
            </a:r>
            <a:endParaRPr lang="ru-RU" sz="2000" dirty="0">
              <a:latin typeface="Calibri" pitchFamily="34" charset="0"/>
            </a:endParaRPr>
          </a:p>
          <a:p>
            <a:endParaRPr lang="ru-RU" sz="3600" dirty="0">
              <a:latin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02" y="2492896"/>
            <a:ext cx="7839469" cy="3743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73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76672"/>
            <a:ext cx="4320480" cy="6264696"/>
          </a:xfrm>
        </p:spPr>
        <p:txBody>
          <a:bodyPr>
            <a:normAutofit fontScale="55000" lnSpcReduction="20000"/>
          </a:bodyPr>
          <a:lstStyle/>
          <a:p>
            <a:pPr marL="82296" indent="0">
              <a:buNone/>
            </a:pPr>
            <a:r>
              <a:rPr lang="ru-RU" dirty="0">
                <a:latin typeface="Calibri" pitchFamily="34" charset="0"/>
              </a:rPr>
              <a:t>Попрошу заранее вырезать солнышко и тучку. Они нам понадобятся для следующей игры.</a:t>
            </a:r>
          </a:p>
          <a:p>
            <a:pPr marL="82296" indent="0">
              <a:buNone/>
            </a:pPr>
            <a:r>
              <a:rPr lang="ru-RU" dirty="0">
                <a:latin typeface="Calibri" pitchFamily="34" charset="0"/>
              </a:rPr>
              <a:t> Д/и «Радость и печаль»</a:t>
            </a:r>
          </a:p>
          <a:p>
            <a:pPr marL="82296" indent="0">
              <a:buNone/>
            </a:pPr>
            <a:r>
              <a:rPr lang="ru-RU" dirty="0">
                <a:latin typeface="Calibri" pitchFamily="34" charset="0"/>
              </a:rPr>
              <a:t>Воспитатель: Я буду называть поступки. Если вы считаете, что этот поступок огорчит маму, поднимайте тучку, если порадует - солнышко.</a:t>
            </a:r>
          </a:p>
          <a:p>
            <a:pPr marL="82296" indent="0">
              <a:buNone/>
            </a:pPr>
            <a:r>
              <a:rPr lang="ru-RU" dirty="0">
                <a:latin typeface="Calibri" pitchFamily="34" charset="0"/>
              </a:rPr>
              <a:t>- Нарисовали красивую картину;</a:t>
            </a:r>
          </a:p>
          <a:p>
            <a:pPr marL="82296" indent="0">
              <a:buNone/>
            </a:pPr>
            <a:r>
              <a:rPr lang="ru-RU" dirty="0">
                <a:latin typeface="Calibri" pitchFamily="34" charset="0"/>
              </a:rPr>
              <a:t>- Подрались с другом;</a:t>
            </a:r>
          </a:p>
          <a:p>
            <a:pPr marL="82296" indent="0">
              <a:buNone/>
            </a:pPr>
            <a:r>
              <a:rPr lang="ru-RU" dirty="0">
                <a:latin typeface="Calibri" pitchFamily="34" charset="0"/>
              </a:rPr>
              <a:t>- Съели манную кашу;</a:t>
            </a:r>
          </a:p>
          <a:p>
            <a:pPr marL="82296" indent="0">
              <a:buNone/>
            </a:pPr>
            <a:r>
              <a:rPr lang="ru-RU" dirty="0">
                <a:latin typeface="Calibri" pitchFamily="34" charset="0"/>
              </a:rPr>
              <a:t>- Убрали игрушки на место;</a:t>
            </a:r>
          </a:p>
          <a:p>
            <a:pPr marL="82296" indent="0">
              <a:buNone/>
            </a:pPr>
            <a:r>
              <a:rPr lang="ru-RU" dirty="0">
                <a:latin typeface="Calibri" pitchFamily="34" charset="0"/>
              </a:rPr>
              <a:t>- Порвали книгу;</a:t>
            </a:r>
          </a:p>
          <a:p>
            <a:pPr marL="82296" indent="0">
              <a:buNone/>
            </a:pPr>
            <a:r>
              <a:rPr lang="ru-RU" dirty="0">
                <a:latin typeface="Calibri" pitchFamily="34" charset="0"/>
              </a:rPr>
              <a:t>- На прогулке замарали куртку;</a:t>
            </a:r>
          </a:p>
          <a:p>
            <a:pPr marL="82296" indent="0">
              <a:buNone/>
            </a:pPr>
            <a:r>
              <a:rPr lang="ru-RU" dirty="0">
                <a:latin typeface="Calibri" pitchFamily="34" charset="0"/>
              </a:rPr>
              <a:t>- Разбили чашку;</a:t>
            </a:r>
          </a:p>
          <a:p>
            <a:pPr marL="82296" indent="0">
              <a:buNone/>
            </a:pPr>
            <a:r>
              <a:rPr lang="ru-RU" dirty="0">
                <a:latin typeface="Calibri" pitchFamily="34" charset="0"/>
              </a:rPr>
              <a:t>- Уступили место в автобусе бабушке;</a:t>
            </a:r>
          </a:p>
          <a:p>
            <a:pPr marL="82296" indent="0">
              <a:buNone/>
            </a:pPr>
            <a:r>
              <a:rPr lang="ru-RU" dirty="0">
                <a:latin typeface="Calibri" pitchFamily="34" charset="0"/>
              </a:rPr>
              <a:t>- Помогли маме с уборкой;</a:t>
            </a:r>
          </a:p>
          <a:p>
            <a:pPr marL="82296" indent="0">
              <a:buNone/>
            </a:pPr>
            <a:r>
              <a:rPr lang="ru-RU" dirty="0">
                <a:latin typeface="Calibri" pitchFamily="34" charset="0"/>
              </a:rPr>
              <a:t>- Отыскали потерянные бабушкой очки;</a:t>
            </a:r>
          </a:p>
          <a:p>
            <a:pPr marL="82296" indent="0">
              <a:buNone/>
            </a:pPr>
            <a:r>
              <a:rPr lang="ru-RU" dirty="0" smtClean="0">
                <a:latin typeface="Calibri" pitchFamily="34" charset="0"/>
              </a:rPr>
              <a:t>- Разбили </a:t>
            </a:r>
            <a:r>
              <a:rPr lang="ru-RU" dirty="0">
                <a:latin typeface="Calibri" pitchFamily="34" charset="0"/>
              </a:rPr>
              <a:t>чашку</a:t>
            </a:r>
            <a:r>
              <a:rPr lang="ru-RU" dirty="0" smtClean="0">
                <a:latin typeface="Calibri" pitchFamily="34" charset="0"/>
              </a:rPr>
              <a:t>;</a:t>
            </a:r>
          </a:p>
          <a:p>
            <a:pPr marL="82296" indent="0">
              <a:buNone/>
            </a:pPr>
            <a:r>
              <a:rPr lang="ru-RU" dirty="0">
                <a:latin typeface="Calibri" pitchFamily="34" charset="0"/>
              </a:rPr>
              <a:t>- Помогли маме с уборкой…</a:t>
            </a:r>
          </a:p>
          <a:p>
            <a:pPr>
              <a:buFontTx/>
              <a:buChar char="-"/>
            </a:pPr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620" y="3547266"/>
            <a:ext cx="3662533" cy="2746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381" y="461384"/>
            <a:ext cx="3668789" cy="2751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766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16632"/>
            <a:ext cx="6520768" cy="216024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1800" dirty="0">
                <a:latin typeface="Calibri" pitchFamily="34" charset="0"/>
              </a:rPr>
              <a:t>Ребята, а когда вы смотрите на свои фотографии</a:t>
            </a:r>
            <a:r>
              <a:rPr lang="en-US" sz="1800" dirty="0">
                <a:latin typeface="Calibri" pitchFamily="34" charset="0"/>
              </a:rPr>
              <a:t> с </a:t>
            </a:r>
            <a:r>
              <a:rPr lang="en-US" sz="1800" dirty="0" err="1">
                <a:latin typeface="Calibri" pitchFamily="34" charset="0"/>
              </a:rPr>
              <a:t>семьёй</a:t>
            </a:r>
            <a:r>
              <a:rPr lang="ru-RU" sz="1800" dirty="0">
                <a:latin typeface="Calibri" pitchFamily="34" charset="0"/>
              </a:rPr>
              <a:t>, рассказываете о своих семьях, какие чувства вы испытываете</a:t>
            </a:r>
            <a:r>
              <a:rPr lang="ru-RU" sz="1800" dirty="0" smtClean="0">
                <a:latin typeface="Calibri" pitchFamily="34" charset="0"/>
              </a:rPr>
              <a:t>?</a:t>
            </a:r>
          </a:p>
          <a:p>
            <a:pPr marL="82296" indent="0">
              <a:buNone/>
            </a:pPr>
            <a:r>
              <a:rPr lang="ru-RU" sz="1800" dirty="0">
                <a:latin typeface="Calibri" pitchFamily="34" charset="0"/>
              </a:rPr>
              <a:t>Почему</a:t>
            </a:r>
            <a:r>
              <a:rPr lang="ru-RU" sz="1800" dirty="0" smtClean="0">
                <a:latin typeface="Calibri" pitchFamily="34" charset="0"/>
              </a:rPr>
              <a:t>?</a:t>
            </a:r>
          </a:p>
          <a:p>
            <a:pPr marL="82296" indent="0">
              <a:buNone/>
            </a:pPr>
            <a:r>
              <a:rPr lang="ru-RU" sz="1800" dirty="0">
                <a:latin typeface="Calibri" pitchFamily="34" charset="0"/>
              </a:rPr>
              <a:t>Верно, ребята, дом, семья – это то, место, где человек чувствует себя защищенным, нужным, любимым. Все члены семьи связаны друг с другом тесными узами и живут дружно и счастливо.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24187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59889"/>
            <a:ext cx="387043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227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56792"/>
            <a:ext cx="3888432" cy="410445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>
                <a:latin typeface="Calibri" pitchFamily="34" charset="0"/>
              </a:rPr>
              <a:t>«Не нужен клад, коли в семье лад».</a:t>
            </a:r>
          </a:p>
          <a:p>
            <a:pPr marL="82296" indent="0">
              <a:buNone/>
            </a:pPr>
            <a:r>
              <a:rPr lang="ru-RU" sz="1800" dirty="0">
                <a:latin typeface="Calibri" pitchFamily="34" charset="0"/>
              </a:rPr>
              <a:t>«Семьей дорожить – счастливым быть».</a:t>
            </a:r>
          </a:p>
          <a:p>
            <a:pPr marL="82296" indent="0">
              <a:buNone/>
            </a:pPr>
            <a:r>
              <a:rPr lang="ru-RU" sz="1800" dirty="0">
                <a:latin typeface="Calibri" pitchFamily="34" charset="0"/>
              </a:rPr>
              <a:t>«Вся семья вместе и душа на месте».</a:t>
            </a:r>
          </a:p>
          <a:p>
            <a:pPr marL="82296" indent="0">
              <a:buNone/>
            </a:pPr>
            <a:r>
              <a:rPr lang="ru-RU" sz="1800" dirty="0">
                <a:latin typeface="Calibri" pitchFamily="34" charset="0"/>
              </a:rPr>
              <a:t>«При солнышке тепло, при матери добро».</a:t>
            </a:r>
          </a:p>
          <a:p>
            <a:pPr marL="82296" indent="0">
              <a:buNone/>
            </a:pPr>
            <a:r>
              <a:rPr lang="ru-RU" sz="1800" dirty="0">
                <a:latin typeface="Calibri" pitchFamily="34" charset="0"/>
              </a:rPr>
              <a:t>«В хорошей семье хорошие дети растут».</a:t>
            </a:r>
          </a:p>
          <a:p>
            <a:pPr marL="82296" indent="0">
              <a:buNone/>
            </a:pPr>
            <a:r>
              <a:rPr lang="ru-RU" sz="1800" dirty="0">
                <a:latin typeface="Calibri" pitchFamily="34" charset="0"/>
              </a:rPr>
              <a:t>«Золото и серебро не стареют, отец и мать цены не имеют»</a:t>
            </a:r>
          </a:p>
          <a:p>
            <a:pPr marL="82296" indent="0">
              <a:buNone/>
            </a:pPr>
            <a:r>
              <a:rPr lang="ru-RU" sz="1800" dirty="0">
                <a:latin typeface="Calibri" pitchFamily="34" charset="0"/>
              </a:rPr>
              <a:t>«В семье и каша гуще».</a:t>
            </a:r>
          </a:p>
          <a:p>
            <a:pPr marL="82296" indent="0">
              <a:buNone/>
            </a:pPr>
            <a:r>
              <a:rPr lang="ru-RU" sz="1800" dirty="0">
                <a:latin typeface="Calibri" pitchFamily="34" charset="0"/>
              </a:rPr>
              <a:t>«В своем доме и стены помогают».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39975" y="188640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Calibri" pitchFamily="34" charset="0"/>
              </a:rPr>
              <a:t>Семья – это самое дорогое, что есть у человека, поэтому во все времена русский народ сочинял пословицы и поговорки о семье. Давайте их вспомним: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391" y="1033160"/>
            <a:ext cx="4046142" cy="5738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926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6632"/>
            <a:ext cx="7498080" cy="205320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dirty="0" smtClean="0">
                <a:latin typeface="Calibri" pitchFamily="34" charset="0"/>
              </a:rPr>
              <a:t>- Как </a:t>
            </a:r>
            <a:r>
              <a:rPr lang="ru-RU" sz="2400" dirty="0">
                <a:latin typeface="Calibri" pitchFamily="34" charset="0"/>
              </a:rPr>
              <a:t>хорошо, ребята, что у вас всех есть семьи! Вы – самые счастливые дети на свете, потому, что в ваших семьях любят друг друга, дружно живут вместе.</a:t>
            </a:r>
          </a:p>
          <a:p>
            <a:pPr marL="82296" indent="0">
              <a:buNone/>
            </a:pPr>
            <a:r>
              <a:rPr lang="ru-RU" sz="2400" dirty="0" smtClean="0">
                <a:latin typeface="Calibri" pitchFamily="34" charset="0"/>
              </a:rPr>
              <a:t>- Спасибо  </a:t>
            </a:r>
            <a:r>
              <a:rPr lang="ru-RU" sz="2400" dirty="0">
                <a:latin typeface="Calibri" pitchFamily="34" charset="0"/>
              </a:rPr>
              <a:t>вам, что сегодня так много нового рассказали о своих семьях, интересного, нужного.</a:t>
            </a: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2420888"/>
            <a:ext cx="7289153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89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20688"/>
            <a:ext cx="4176464" cy="5112568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1600" dirty="0">
                <a:latin typeface="Calibri" pitchFamily="34" charset="0"/>
              </a:rPr>
              <a:t>Семья – это счастье, любовь и удача.</a:t>
            </a:r>
          </a:p>
          <a:p>
            <a:pPr marL="82296" indent="0">
              <a:buNone/>
            </a:pPr>
            <a:r>
              <a:rPr lang="ru-RU" sz="1600" dirty="0">
                <a:latin typeface="Calibri" pitchFamily="34" charset="0"/>
              </a:rPr>
              <a:t>Семья – это летом поездки на дачу.</a:t>
            </a:r>
          </a:p>
          <a:p>
            <a:pPr marL="82296" indent="0">
              <a:buNone/>
            </a:pPr>
            <a:r>
              <a:rPr lang="ru-RU" sz="1600" dirty="0">
                <a:latin typeface="Calibri" pitchFamily="34" charset="0"/>
              </a:rPr>
              <a:t>Семья – это праздник, семейные даты,</a:t>
            </a:r>
          </a:p>
          <a:p>
            <a:pPr marL="82296" indent="0">
              <a:buNone/>
            </a:pPr>
            <a:r>
              <a:rPr lang="ru-RU" sz="1600" dirty="0">
                <a:latin typeface="Calibri" pitchFamily="34" charset="0"/>
              </a:rPr>
              <a:t>Подарки, покупки, приятные траты,</a:t>
            </a:r>
          </a:p>
          <a:p>
            <a:pPr marL="82296" indent="0">
              <a:buNone/>
            </a:pPr>
            <a:r>
              <a:rPr lang="ru-RU" sz="1600" dirty="0">
                <a:latin typeface="Calibri" pitchFamily="34" charset="0"/>
              </a:rPr>
              <a:t>Рожденье детей. Первый шаг, первый лепет.</a:t>
            </a:r>
          </a:p>
          <a:p>
            <a:pPr marL="82296" indent="0">
              <a:buNone/>
            </a:pPr>
            <a:r>
              <a:rPr lang="ru-RU" sz="1600" dirty="0">
                <a:latin typeface="Calibri" pitchFamily="34" charset="0"/>
              </a:rPr>
              <a:t>Мечты о хорошем, волненье и трепет.</a:t>
            </a:r>
          </a:p>
          <a:p>
            <a:pPr marL="82296" indent="0">
              <a:buNone/>
            </a:pPr>
            <a:r>
              <a:rPr lang="ru-RU" sz="1600" dirty="0">
                <a:latin typeface="Calibri" pitchFamily="34" charset="0"/>
              </a:rPr>
              <a:t>Семья – это труд, друг о друге забота.</a:t>
            </a:r>
          </a:p>
          <a:p>
            <a:pPr marL="82296" indent="0">
              <a:buNone/>
            </a:pPr>
            <a:r>
              <a:rPr lang="ru-RU" sz="1600" dirty="0">
                <a:latin typeface="Calibri" pitchFamily="34" charset="0"/>
              </a:rPr>
              <a:t>Семья – это много домашней работы.</a:t>
            </a:r>
          </a:p>
          <a:p>
            <a:pPr marL="82296" indent="0">
              <a:buNone/>
            </a:pPr>
            <a:r>
              <a:rPr lang="ru-RU" sz="1600" dirty="0">
                <a:latin typeface="Calibri" pitchFamily="34" charset="0"/>
              </a:rPr>
              <a:t>Семья – это важно! Семья – это сложно!</a:t>
            </a:r>
          </a:p>
          <a:p>
            <a:pPr marL="82296" indent="0">
              <a:buNone/>
            </a:pPr>
            <a:r>
              <a:rPr lang="ru-RU" sz="1600" dirty="0">
                <a:latin typeface="Calibri" pitchFamily="34" charset="0"/>
              </a:rPr>
              <a:t>Но счастливо жить одному невозможно</a:t>
            </a:r>
            <a:r>
              <a:rPr lang="en-US" sz="1600" dirty="0">
                <a:latin typeface="Calibri" pitchFamily="34" charset="0"/>
              </a:rPr>
              <a:t>!</a:t>
            </a:r>
            <a:endParaRPr lang="ru-RU" sz="1600" dirty="0">
              <a:latin typeface="Calibri" pitchFamily="34" charset="0"/>
            </a:endParaRPr>
          </a:p>
          <a:p>
            <a:pPr marL="82296" indent="0">
              <a:buNone/>
            </a:pPr>
            <a:r>
              <a:rPr lang="ru-RU" sz="1600" dirty="0">
                <a:latin typeface="Calibri" pitchFamily="34" charset="0"/>
              </a:rPr>
              <a:t>Ребята!</a:t>
            </a:r>
          </a:p>
          <a:p>
            <a:pPr marL="82296" indent="0">
              <a:buNone/>
            </a:pPr>
            <a:r>
              <a:rPr lang="ru-RU" sz="1600" dirty="0">
                <a:latin typeface="Calibri" pitchFamily="34" charset="0"/>
              </a:rPr>
              <a:t>Любите и цените счастье!</a:t>
            </a:r>
          </a:p>
          <a:p>
            <a:pPr marL="82296" indent="0">
              <a:buNone/>
            </a:pPr>
            <a:r>
              <a:rPr lang="ru-RU" sz="1600" dirty="0">
                <a:latin typeface="Calibri" pitchFamily="34" charset="0"/>
              </a:rPr>
              <a:t>Оно рождается в семье,</a:t>
            </a:r>
          </a:p>
          <a:p>
            <a:pPr marL="82296" indent="0">
              <a:buNone/>
            </a:pPr>
            <a:r>
              <a:rPr lang="ru-RU" sz="1600" dirty="0">
                <a:latin typeface="Calibri" pitchFamily="34" charset="0"/>
              </a:rPr>
              <a:t>Что может быть его дороже?</a:t>
            </a:r>
          </a:p>
          <a:p>
            <a:pPr marL="82296" indent="0">
              <a:buNone/>
            </a:pPr>
            <a:r>
              <a:rPr lang="ru-RU" sz="1600" dirty="0">
                <a:latin typeface="Calibri" pitchFamily="34" charset="0"/>
              </a:rPr>
              <a:t>На этой сказочной земле.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20688"/>
            <a:ext cx="3698659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7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1440160"/>
          </a:xfrm>
        </p:spPr>
        <p:txBody>
          <a:bodyPr>
            <a:noAutofit/>
          </a:bodyPr>
          <a:lstStyle/>
          <a:p>
            <a:r>
              <a:rPr lang="ru-RU" sz="2400" dirty="0"/>
              <a:t>Ребята, надеюсь вам понравилось наше занятие!</a:t>
            </a:r>
            <a:br>
              <a:rPr lang="ru-RU" sz="2400" dirty="0"/>
            </a:br>
            <a:r>
              <a:rPr lang="ru-RU" sz="2400" dirty="0"/>
              <a:t>Уважаемые родители, после окончания выполнения заданий, жду от вас обратной связи в виде  </a:t>
            </a:r>
            <a:r>
              <a:rPr lang="ru-RU" sz="2400" dirty="0" smtClean="0"/>
              <a:t>- фото, </a:t>
            </a:r>
            <a:r>
              <a:rPr lang="ru-RU" sz="2400" dirty="0"/>
              <a:t>либо </a:t>
            </a:r>
            <a:r>
              <a:rPr lang="ru-RU" sz="2400" dirty="0" smtClean="0"/>
              <a:t>- видеоотчета</a:t>
            </a:r>
            <a:r>
              <a:rPr lang="ru-RU" sz="2400" dirty="0"/>
              <a:t>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7355236" cy="5131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774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416824" cy="2086720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  <a:latin typeface="Calibri" pitchFamily="34" charset="0"/>
              </a:rPr>
              <a:t>Здравствуйте, ребята! </a:t>
            </a:r>
            <a:r>
              <a:rPr lang="ru-RU" sz="2400" dirty="0" smtClean="0">
                <a:effectLst/>
                <a:latin typeface="Calibri" pitchFamily="34" charset="0"/>
              </a:rPr>
              <a:t/>
            </a:r>
            <a:br>
              <a:rPr lang="ru-RU" sz="2400" dirty="0" smtClean="0">
                <a:effectLst/>
                <a:latin typeface="Calibri" pitchFamily="34" charset="0"/>
              </a:rPr>
            </a:br>
            <a:r>
              <a:rPr lang="ru-RU" sz="2400" dirty="0" smtClean="0">
                <a:effectLst/>
                <a:latin typeface="Calibri" pitchFamily="34" charset="0"/>
              </a:rPr>
              <a:t>Какое </a:t>
            </a:r>
            <a:r>
              <a:rPr lang="ru-RU" sz="2400" dirty="0">
                <a:effectLst/>
                <a:latin typeface="Calibri" pitchFamily="34" charset="0"/>
              </a:rPr>
              <a:t>у вас сегодня настроение? </a:t>
            </a:r>
            <a:r>
              <a:rPr lang="ru-RU" sz="2400" dirty="0" smtClean="0">
                <a:effectLst/>
                <a:latin typeface="Calibri" pitchFamily="34" charset="0"/>
              </a:rPr>
              <a:t/>
            </a:r>
            <a:br>
              <a:rPr lang="ru-RU" sz="2400" dirty="0" smtClean="0">
                <a:effectLst/>
                <a:latin typeface="Calibri" pitchFamily="34" charset="0"/>
              </a:rPr>
            </a:br>
            <a:r>
              <a:rPr lang="ru-RU" sz="2400" dirty="0" smtClean="0">
                <a:effectLst/>
                <a:latin typeface="Calibri" pitchFamily="34" charset="0"/>
              </a:rPr>
              <a:t>С каким </a:t>
            </a:r>
            <a:r>
              <a:rPr lang="ru-RU" sz="2400" dirty="0">
                <a:effectLst/>
                <a:latin typeface="Calibri" pitchFamily="34" charset="0"/>
              </a:rPr>
              <a:t>настроением вы проснулись? </a:t>
            </a:r>
            <a:r>
              <a:rPr lang="ru-RU" sz="2400" dirty="0" smtClean="0">
                <a:effectLst/>
                <a:latin typeface="Calibri" pitchFamily="34" charset="0"/>
              </a:rPr>
              <a:t/>
            </a:r>
            <a:br>
              <a:rPr lang="ru-RU" sz="2400" dirty="0" smtClean="0">
                <a:effectLst/>
                <a:latin typeface="Calibri" pitchFamily="34" charset="0"/>
              </a:rPr>
            </a:br>
            <a:r>
              <a:rPr lang="ru-RU" sz="2400" dirty="0" smtClean="0">
                <a:effectLst/>
                <a:latin typeface="Calibri" pitchFamily="34" charset="0"/>
              </a:rPr>
              <a:t>Какие </a:t>
            </a:r>
            <a:r>
              <a:rPr lang="ru-RU" sz="2400" dirty="0">
                <a:effectLst/>
                <a:latin typeface="Calibri" pitchFamily="34" charset="0"/>
              </a:rPr>
              <a:t>ласковые, добрые слова вы услышали утром от мамы, папы? А какие слова вы сказали в ответ?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18662"/>
            <a:ext cx="6768752" cy="4805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27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60648"/>
            <a:ext cx="7498080" cy="18371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alibri" pitchFamily="34" charset="0"/>
              </a:rPr>
              <a:t>- Сегодня </a:t>
            </a:r>
            <a:r>
              <a:rPr lang="ru-RU" sz="2000" dirty="0">
                <a:latin typeface="Calibri" pitchFamily="34" charset="0"/>
              </a:rPr>
              <a:t>мы с вами поговорим о самом главном, что есть на земле - о семье. Что такое семья и зачем человеку нужна семья. Но  сначала я предлагаю вам подумать и ответить на вопрос: «Что есть у всех людей, но у каждого человека своё</a:t>
            </a:r>
            <a:r>
              <a:rPr lang="ru-RU" sz="2000" dirty="0" smtClean="0">
                <a:latin typeface="Calibri" pitchFamily="34" charset="0"/>
              </a:rPr>
              <a:t>?»</a:t>
            </a:r>
          </a:p>
          <a:p>
            <a:r>
              <a:rPr lang="ru-RU" sz="2000" dirty="0" smtClean="0">
                <a:latin typeface="Calibri" pitchFamily="34" charset="0"/>
              </a:rPr>
              <a:t>- Чем </a:t>
            </a:r>
            <a:r>
              <a:rPr lang="ru-RU" sz="2000" dirty="0">
                <a:latin typeface="Calibri" pitchFamily="34" charset="0"/>
              </a:rPr>
              <a:t>отличаются люди из разных семей</a:t>
            </a:r>
            <a:r>
              <a:rPr lang="ru-RU" sz="2000" dirty="0" smtClean="0">
                <a:latin typeface="Calibri" pitchFamily="34" charset="0"/>
              </a:rPr>
              <a:t>?</a:t>
            </a:r>
          </a:p>
          <a:p>
            <a:endParaRPr lang="ru-RU" sz="2000" dirty="0"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16832"/>
            <a:ext cx="7272808" cy="481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486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0550" y="859024"/>
            <a:ext cx="3168352" cy="489654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dirty="0" smtClean="0">
                <a:latin typeface="Calibri" pitchFamily="34" charset="0"/>
              </a:rPr>
              <a:t>- Ребята</a:t>
            </a:r>
            <a:r>
              <a:rPr lang="ru-RU" sz="2400" dirty="0">
                <a:latin typeface="Calibri" pitchFamily="34" charset="0"/>
              </a:rPr>
              <a:t>, попрошу вас представиться? Ваши фамилия и имя </a:t>
            </a:r>
            <a:endParaRPr lang="ru-RU" sz="2400" dirty="0" smtClean="0">
              <a:latin typeface="Calibri" pitchFamily="34" charset="0"/>
            </a:endParaRPr>
          </a:p>
          <a:p>
            <a:pPr marL="82296" indent="0">
              <a:buNone/>
            </a:pPr>
            <a:r>
              <a:rPr lang="ru-RU" sz="2400" dirty="0" smtClean="0">
                <a:latin typeface="Calibri" pitchFamily="34" charset="0"/>
              </a:rPr>
              <a:t>- Благодарю </a:t>
            </a:r>
            <a:r>
              <a:rPr lang="ru-RU" sz="2400" dirty="0">
                <a:latin typeface="Calibri" pitchFamily="34" charset="0"/>
              </a:rPr>
              <a:t>вас</a:t>
            </a:r>
            <a:r>
              <a:rPr lang="ru-RU" sz="2400" dirty="0" smtClean="0">
                <a:latin typeface="Calibri" pitchFamily="34" charset="0"/>
              </a:rPr>
              <a:t>.</a:t>
            </a:r>
          </a:p>
          <a:p>
            <a:pPr marL="82296" indent="0">
              <a:buNone/>
            </a:pPr>
            <a:r>
              <a:rPr lang="ru-RU" sz="2400" dirty="0" smtClean="0">
                <a:latin typeface="Calibri" pitchFamily="34" charset="0"/>
              </a:rPr>
              <a:t>- Ребята</a:t>
            </a:r>
            <a:r>
              <a:rPr lang="ru-RU" sz="2400" dirty="0">
                <a:latin typeface="Calibri" pitchFamily="34" charset="0"/>
              </a:rPr>
              <a:t>, а вы знаете, как называют людей, живущих в одном доме, квартире</a:t>
            </a:r>
            <a:r>
              <a:rPr lang="ru-RU" sz="2400" dirty="0" smtClean="0">
                <a:latin typeface="Calibri" pitchFamily="34" charset="0"/>
              </a:rPr>
              <a:t>?</a:t>
            </a:r>
          </a:p>
          <a:p>
            <a:pPr marL="82296" indent="0">
              <a:buNone/>
            </a:pPr>
            <a:r>
              <a:rPr lang="ru-RU" sz="2400" dirty="0" smtClean="0">
                <a:latin typeface="Calibri" pitchFamily="34" charset="0"/>
              </a:rPr>
              <a:t>- Ребята</a:t>
            </a:r>
            <a:r>
              <a:rPr lang="ru-RU" sz="2400" dirty="0">
                <a:latin typeface="Calibri" pitchFamily="34" charset="0"/>
              </a:rPr>
              <a:t>, каких родственников объединяет семья? С кем вы живете?</a:t>
            </a:r>
            <a:endParaRPr lang="ru-RU" sz="2400" dirty="0" smtClean="0"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82" y="980728"/>
            <a:ext cx="4875754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605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6632"/>
            <a:ext cx="7920880" cy="172819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dirty="0">
                <a:latin typeface="Calibri" pitchFamily="34" charset="0"/>
              </a:rPr>
              <a:t>Семья объединяет родных: родителей, детей, дедушек, бабушек, братьев, сестёр. Это наши родственники, родня. Ребята, внимательно послушайте стихотворение, которое так и называется «Родня», написал его Яков Аким.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48" y="1700808"/>
            <a:ext cx="6374987" cy="5036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254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764704"/>
            <a:ext cx="4608512" cy="5472608"/>
          </a:xfrm>
        </p:spPr>
        <p:txBody>
          <a:bodyPr>
            <a:normAutofit fontScale="55000" lnSpcReduction="20000"/>
          </a:bodyPr>
          <a:lstStyle/>
          <a:p>
            <a:pPr marL="82296" indent="0">
              <a:buNone/>
            </a:pPr>
            <a:r>
              <a:rPr lang="ru-RU" sz="3600" dirty="0">
                <a:latin typeface="Calibri" pitchFamily="34" charset="0"/>
              </a:rPr>
              <a:t>Мама с папой - моя родня,</a:t>
            </a:r>
          </a:p>
          <a:p>
            <a:pPr marL="82296" indent="0">
              <a:buNone/>
            </a:pPr>
            <a:r>
              <a:rPr lang="ru-RU" sz="3600" dirty="0">
                <a:latin typeface="Calibri" pitchFamily="34" charset="0"/>
              </a:rPr>
              <a:t>Нет роднее родни у меня,</a:t>
            </a:r>
          </a:p>
          <a:p>
            <a:pPr marL="82296" indent="0">
              <a:buNone/>
            </a:pPr>
            <a:r>
              <a:rPr lang="ru-RU" sz="3600" dirty="0">
                <a:latin typeface="Calibri" pitchFamily="34" charset="0"/>
              </a:rPr>
              <a:t>И сестренка родня и братишка,</a:t>
            </a:r>
          </a:p>
          <a:p>
            <a:pPr marL="82296" indent="0">
              <a:buNone/>
            </a:pPr>
            <a:r>
              <a:rPr lang="ru-RU" sz="3600" dirty="0">
                <a:latin typeface="Calibri" pitchFamily="34" charset="0"/>
              </a:rPr>
              <a:t>И щенок лопоухий Тишка.</a:t>
            </a:r>
          </a:p>
          <a:p>
            <a:pPr marL="82296" indent="0">
              <a:buNone/>
            </a:pPr>
            <a:r>
              <a:rPr lang="ru-RU" sz="3600" dirty="0">
                <a:latin typeface="Calibri" pitchFamily="34" charset="0"/>
              </a:rPr>
              <a:t>Я родных своих очень люблю,</a:t>
            </a:r>
          </a:p>
          <a:p>
            <a:pPr marL="82296" indent="0">
              <a:buNone/>
            </a:pPr>
            <a:r>
              <a:rPr lang="ru-RU" sz="3600" dirty="0">
                <a:latin typeface="Calibri" pitchFamily="34" charset="0"/>
              </a:rPr>
              <a:t>Скоро всем им подарки куплю.</a:t>
            </a:r>
          </a:p>
          <a:p>
            <a:pPr marL="82296" indent="0">
              <a:buNone/>
            </a:pPr>
            <a:r>
              <a:rPr lang="ru-RU" sz="3600" dirty="0">
                <a:latin typeface="Calibri" pitchFamily="34" charset="0"/>
              </a:rPr>
              <a:t>Папе будет моторная лодка,</a:t>
            </a:r>
          </a:p>
          <a:p>
            <a:pPr marL="82296" indent="0">
              <a:buNone/>
            </a:pPr>
            <a:r>
              <a:rPr lang="ru-RU" sz="3600" dirty="0">
                <a:latin typeface="Calibri" pitchFamily="34" charset="0"/>
              </a:rPr>
              <a:t>Маме в кухню – волшебная щетка,</a:t>
            </a:r>
          </a:p>
          <a:p>
            <a:pPr marL="82296" indent="0">
              <a:buNone/>
            </a:pPr>
            <a:r>
              <a:rPr lang="ru-RU" sz="3600" dirty="0">
                <a:latin typeface="Calibri" pitchFamily="34" charset="0"/>
              </a:rPr>
              <a:t>Молоток настоящий братишке,</a:t>
            </a:r>
          </a:p>
          <a:p>
            <a:pPr marL="82296" indent="0">
              <a:buNone/>
            </a:pPr>
            <a:r>
              <a:rPr lang="ru-RU" sz="3600" dirty="0">
                <a:latin typeface="Calibri" pitchFamily="34" charset="0"/>
              </a:rPr>
              <a:t>Мяч сестренке, конфетка – Тишке.</a:t>
            </a:r>
          </a:p>
          <a:p>
            <a:pPr marL="82296" indent="0">
              <a:buNone/>
            </a:pPr>
            <a:r>
              <a:rPr lang="ru-RU" sz="3600" dirty="0">
                <a:latin typeface="Calibri" pitchFamily="34" charset="0"/>
              </a:rPr>
              <a:t>А ещё есть друг у меня,</a:t>
            </a:r>
          </a:p>
          <a:p>
            <a:pPr marL="82296" indent="0">
              <a:buNone/>
            </a:pPr>
            <a:r>
              <a:rPr lang="ru-RU" sz="3600" dirty="0">
                <a:latin typeface="Calibri" pitchFamily="34" charset="0"/>
              </a:rPr>
              <a:t>Друг Серега мне тоже родня.</a:t>
            </a:r>
          </a:p>
          <a:p>
            <a:pPr marL="82296" indent="0">
              <a:buNone/>
            </a:pPr>
            <a:r>
              <a:rPr lang="ru-RU" sz="3600" dirty="0">
                <a:latin typeface="Calibri" pitchFamily="34" charset="0"/>
              </a:rPr>
              <a:t>Я к нему прибегаю с утра.</a:t>
            </a:r>
          </a:p>
          <a:p>
            <a:pPr marL="82296" indent="0">
              <a:buNone/>
            </a:pPr>
            <a:r>
              <a:rPr lang="ru-RU" sz="3600" dirty="0">
                <a:latin typeface="Calibri" pitchFamily="34" charset="0"/>
              </a:rPr>
              <a:t>Без него мне игра не игра.</a:t>
            </a:r>
          </a:p>
          <a:p>
            <a:pPr marL="82296" indent="0">
              <a:buNone/>
            </a:pPr>
            <a:r>
              <a:rPr lang="ru-RU" sz="3600" dirty="0">
                <a:latin typeface="Calibri" pitchFamily="34" charset="0"/>
              </a:rPr>
              <a:t>Все секреты ему говорю,</a:t>
            </a:r>
          </a:p>
          <a:p>
            <a:pPr marL="82296" indent="0">
              <a:buNone/>
            </a:pPr>
            <a:r>
              <a:rPr lang="ru-RU" sz="3600" dirty="0">
                <a:latin typeface="Calibri" pitchFamily="34" charset="0"/>
              </a:rPr>
              <a:t>Все на свете ему подарю.</a:t>
            </a: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92328"/>
            <a:ext cx="2100200" cy="30002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20186"/>
            <a:ext cx="3143040" cy="3328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931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6632"/>
            <a:ext cx="7776864" cy="2664296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1800" dirty="0" smtClean="0">
                <a:latin typeface="Calibri" pitchFamily="34" charset="0"/>
              </a:rPr>
              <a:t>- Как </a:t>
            </a:r>
            <a:r>
              <a:rPr lang="ru-RU" sz="1800" dirty="0">
                <a:latin typeface="Calibri" pitchFamily="34" charset="0"/>
              </a:rPr>
              <a:t>вы считаете, все ли герои стихотворения являются одной семьёй? Перечислите их. </a:t>
            </a:r>
            <a:endParaRPr lang="ru-RU" sz="1800" dirty="0" smtClean="0">
              <a:latin typeface="Calibri" pitchFamily="34" charset="0"/>
            </a:endParaRPr>
          </a:p>
          <a:p>
            <a:pPr marL="82296" indent="0">
              <a:buNone/>
            </a:pPr>
            <a:r>
              <a:rPr lang="ru-RU" sz="1800" dirty="0" smtClean="0">
                <a:latin typeface="Calibri" pitchFamily="34" charset="0"/>
              </a:rPr>
              <a:t>- Друг </a:t>
            </a:r>
            <a:r>
              <a:rPr lang="ru-RU" sz="1800" dirty="0">
                <a:latin typeface="Calibri" pitchFamily="34" charset="0"/>
              </a:rPr>
              <a:t>Сережа, он член семьи?</a:t>
            </a:r>
            <a:r>
              <a:rPr lang="en-US" sz="1800" dirty="0">
                <a:latin typeface="Calibri" pitchFamily="34" charset="0"/>
              </a:rPr>
              <a:t>  </a:t>
            </a:r>
            <a:endParaRPr lang="ru-RU" sz="1800" dirty="0">
              <a:latin typeface="Calibri" pitchFamily="34" charset="0"/>
            </a:endParaRPr>
          </a:p>
          <a:p>
            <a:pPr marL="82296" indent="0">
              <a:buNone/>
            </a:pPr>
            <a:r>
              <a:rPr lang="ru-RU" sz="1800" dirty="0" smtClean="0">
                <a:latin typeface="Calibri" pitchFamily="34" charset="0"/>
              </a:rPr>
              <a:t>- </a:t>
            </a:r>
            <a:r>
              <a:rPr lang="en-US" sz="1800" dirty="0" err="1" smtClean="0">
                <a:latin typeface="Calibri" pitchFamily="34" charset="0"/>
              </a:rPr>
              <a:t>Верно</a:t>
            </a:r>
            <a:r>
              <a:rPr lang="ru-RU" sz="1800" dirty="0">
                <a:latin typeface="Calibri" pitchFamily="34" charset="0"/>
              </a:rPr>
              <a:t>, он не член семьи и не родственник.</a:t>
            </a:r>
          </a:p>
          <a:p>
            <a:pPr marL="82296" indent="0">
              <a:buNone/>
            </a:pPr>
            <a:r>
              <a:rPr lang="ru-RU" sz="1800" dirty="0" smtClean="0">
                <a:latin typeface="Calibri" pitchFamily="34" charset="0"/>
              </a:rPr>
              <a:t>- Кем </a:t>
            </a:r>
            <a:r>
              <a:rPr lang="ru-RU" sz="1800" dirty="0">
                <a:latin typeface="Calibri" pitchFamily="34" charset="0"/>
              </a:rPr>
              <a:t>он приходится герою стихотворения?</a:t>
            </a:r>
          </a:p>
          <a:p>
            <a:pPr marL="82296" indent="0">
              <a:buNone/>
            </a:pPr>
            <a:r>
              <a:rPr lang="ru-RU" sz="1800" dirty="0" smtClean="0">
                <a:latin typeface="Calibri" pitchFamily="34" charset="0"/>
              </a:rPr>
              <a:t>- </a:t>
            </a:r>
            <a:r>
              <a:rPr lang="en-US" sz="1800" dirty="0" err="1" smtClean="0">
                <a:latin typeface="Calibri" pitchFamily="34" charset="0"/>
              </a:rPr>
              <a:t>Правильно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 err="1">
                <a:latin typeface="Calibri" pitchFamily="34" charset="0"/>
              </a:rPr>
              <a:t>он</a:t>
            </a:r>
            <a:r>
              <a:rPr lang="ru-RU" sz="1800" dirty="0">
                <a:latin typeface="Calibri" pitchFamily="34" charset="0"/>
              </a:rPr>
              <a:t> приходится другом</a:t>
            </a:r>
            <a:r>
              <a:rPr lang="ru-RU" sz="1800" dirty="0" smtClean="0">
                <a:latin typeface="Calibri" pitchFamily="34" charset="0"/>
              </a:rPr>
              <a:t>.</a:t>
            </a:r>
          </a:p>
          <a:p>
            <a:pPr marL="82296" indent="0">
              <a:buNone/>
            </a:pPr>
            <a:r>
              <a:rPr lang="ru-RU" sz="1800" dirty="0" smtClean="0">
                <a:latin typeface="Calibri" pitchFamily="34" charset="0"/>
              </a:rPr>
              <a:t>- Ребята</a:t>
            </a:r>
            <a:r>
              <a:rPr lang="ru-RU" sz="1800" dirty="0">
                <a:latin typeface="Calibri" pitchFamily="34" charset="0"/>
              </a:rPr>
              <a:t>, для каждого человека очень важно иметь не только родственников, но и друзей.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49" y="3068600"/>
            <a:ext cx="3168352" cy="3172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054" y="3368558"/>
            <a:ext cx="4572000" cy="260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2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4119"/>
            <a:ext cx="7992888" cy="2324761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800" dirty="0" smtClean="0">
                <a:latin typeface="Calibri" pitchFamily="34" charset="0"/>
              </a:rPr>
              <a:t>- Все </a:t>
            </a:r>
            <a:r>
              <a:rPr lang="ru-RU" sz="1800" dirty="0">
                <a:latin typeface="Calibri" pitchFamily="34" charset="0"/>
              </a:rPr>
              <a:t>ли семьи одинаковые или разные</a:t>
            </a:r>
            <a:r>
              <a:rPr lang="ru-RU" sz="1800" dirty="0" smtClean="0">
                <a:latin typeface="Calibri" pitchFamily="34" charset="0"/>
              </a:rPr>
              <a:t>?</a:t>
            </a:r>
          </a:p>
          <a:p>
            <a:pPr marL="82296" indent="0">
              <a:buNone/>
            </a:pPr>
            <a:r>
              <a:rPr lang="ru-RU" sz="1800" dirty="0" smtClean="0">
                <a:latin typeface="Calibri" pitchFamily="34" charset="0"/>
              </a:rPr>
              <a:t>- Правильно</a:t>
            </a:r>
            <a:r>
              <a:rPr lang="ru-RU" sz="1800" dirty="0">
                <a:latin typeface="Calibri" pitchFamily="34" charset="0"/>
              </a:rPr>
              <a:t>, все семьи разные: есть семьи большие, есть маленькие. И не важно, какая семья -  большая или маленькая -  главное, чтобы в семье были всегда мир, уважение.</a:t>
            </a:r>
          </a:p>
          <a:p>
            <a:pPr marL="82296" indent="0">
              <a:buNone/>
            </a:pPr>
            <a:r>
              <a:rPr lang="ru-RU" sz="1800" dirty="0" smtClean="0">
                <a:latin typeface="Calibri" pitchFamily="34" charset="0"/>
              </a:rPr>
              <a:t>- Воспитатель</a:t>
            </a:r>
            <a:r>
              <a:rPr lang="ru-RU" sz="1800" dirty="0">
                <a:latin typeface="Calibri" pitchFamily="34" charset="0"/>
              </a:rPr>
              <a:t>: Ребята, родители заботятся о вас? Как проявляется их забота, что они делают?</a:t>
            </a:r>
          </a:p>
          <a:p>
            <a:pPr marL="82296" indent="0">
              <a:buNone/>
            </a:pPr>
            <a:r>
              <a:rPr lang="ru-RU" sz="1800" dirty="0" smtClean="0">
                <a:latin typeface="Calibri" pitchFamily="34" charset="0"/>
              </a:rPr>
              <a:t>- Правильно</a:t>
            </a:r>
            <a:r>
              <a:rPr lang="ru-RU" sz="1800" dirty="0">
                <a:latin typeface="Calibri" pitchFamily="34" charset="0"/>
              </a:rPr>
              <a:t>, ребята, родители очень любят своих детей и заботятся о них.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8" r="6609"/>
          <a:stretch/>
        </p:blipFill>
        <p:spPr>
          <a:xfrm>
            <a:off x="1781299" y="2492896"/>
            <a:ext cx="6282046" cy="407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7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746064" cy="980728"/>
          </a:xfrm>
        </p:spPr>
        <p:txBody>
          <a:bodyPr>
            <a:normAutofit/>
          </a:bodyPr>
          <a:lstStyle/>
          <a:p>
            <a:r>
              <a:rPr lang="ru-RU" sz="2000" dirty="0">
                <a:effectLst/>
                <a:latin typeface="Calibri" pitchFamily="34" charset="0"/>
              </a:rPr>
              <a:t>Ну а теперь давайте немного отдохнем. Я предлагаю вам провести пальчиковую гимнастику.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3856472" cy="5256584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ru-RU" sz="1700" dirty="0">
                <a:latin typeface="Calibri" pitchFamily="34" charset="0"/>
              </a:rPr>
              <a:t>Пальчиковая гимнастика «Кто приехал?»</a:t>
            </a:r>
          </a:p>
          <a:p>
            <a:pPr marL="82296" indent="0">
              <a:buNone/>
            </a:pPr>
            <a:r>
              <a:rPr lang="ru-RU" sz="1700" dirty="0">
                <a:latin typeface="Calibri" pitchFamily="34" charset="0"/>
              </a:rPr>
              <a:t>/пальцы обеих рук складываются кончиками вместе/</a:t>
            </a:r>
          </a:p>
          <a:p>
            <a:pPr marL="82296" indent="0">
              <a:buNone/>
            </a:pPr>
            <a:r>
              <a:rPr lang="ru-RU" sz="1700" dirty="0">
                <a:latin typeface="Calibri" pitchFamily="34" charset="0"/>
              </a:rPr>
              <a:t>Кто приехал? /большими пальцами/</a:t>
            </a:r>
          </a:p>
          <a:p>
            <a:pPr marL="82296" indent="0">
              <a:buNone/>
            </a:pPr>
            <a:r>
              <a:rPr lang="ru-RU" sz="1700" dirty="0">
                <a:latin typeface="Calibri" pitchFamily="34" charset="0"/>
              </a:rPr>
              <a:t>Мы, мы, мы /4-мя пальцами, кроме больших/</a:t>
            </a:r>
          </a:p>
          <a:p>
            <a:pPr marL="82296" indent="0">
              <a:buNone/>
            </a:pPr>
            <a:r>
              <a:rPr lang="ru-RU" sz="1700" dirty="0">
                <a:latin typeface="Calibri" pitchFamily="34" charset="0"/>
              </a:rPr>
              <a:t>Мама, мама, это ты? /большими пальцами/</a:t>
            </a:r>
          </a:p>
          <a:p>
            <a:pPr marL="82296" indent="0">
              <a:buNone/>
            </a:pPr>
            <a:r>
              <a:rPr lang="ru-RU" sz="1700" dirty="0">
                <a:latin typeface="Calibri" pitchFamily="34" charset="0"/>
              </a:rPr>
              <a:t>Да, да, да /указательными пальцами/</a:t>
            </a:r>
          </a:p>
          <a:p>
            <a:pPr marL="82296" indent="0">
              <a:buNone/>
            </a:pPr>
            <a:r>
              <a:rPr lang="ru-RU" sz="1700" dirty="0">
                <a:latin typeface="Calibri" pitchFamily="34" charset="0"/>
              </a:rPr>
              <a:t>Папа, папа, это ты? /большими пальцами/</a:t>
            </a:r>
          </a:p>
          <a:p>
            <a:pPr marL="82296" indent="0">
              <a:buNone/>
            </a:pPr>
            <a:r>
              <a:rPr lang="ru-RU" sz="1700" dirty="0">
                <a:latin typeface="Calibri" pitchFamily="34" charset="0"/>
              </a:rPr>
              <a:t>Да, да, да /средними пальцами/</a:t>
            </a:r>
          </a:p>
          <a:p>
            <a:pPr marL="82296" indent="0">
              <a:buNone/>
            </a:pPr>
            <a:r>
              <a:rPr lang="ru-RU" sz="1700" dirty="0">
                <a:latin typeface="Calibri" pitchFamily="34" charset="0"/>
              </a:rPr>
              <a:t>Братец, братец, это ты? /большими пальцами/</a:t>
            </a:r>
          </a:p>
          <a:p>
            <a:pPr marL="82296" indent="0">
              <a:buNone/>
            </a:pPr>
            <a:r>
              <a:rPr lang="ru-RU" sz="1700" dirty="0">
                <a:latin typeface="Calibri" pitchFamily="34" charset="0"/>
              </a:rPr>
              <a:t>Да, да, да /безымянными пальцами/</a:t>
            </a:r>
          </a:p>
          <a:p>
            <a:pPr marL="82296" indent="0">
              <a:buNone/>
            </a:pPr>
            <a:r>
              <a:rPr lang="ru-RU" sz="1700" dirty="0">
                <a:latin typeface="Calibri" pitchFamily="34" charset="0"/>
              </a:rPr>
              <a:t>Ах, сестричка, это ты? /большими пальцами/</a:t>
            </a:r>
          </a:p>
          <a:p>
            <a:pPr marL="82296" indent="0">
              <a:buNone/>
            </a:pPr>
            <a:r>
              <a:rPr lang="ru-RU" sz="1700" dirty="0">
                <a:latin typeface="Calibri" pitchFamily="34" charset="0"/>
              </a:rPr>
              <a:t>Да, да, да /мизинцами</a:t>
            </a:r>
          </a:p>
          <a:p>
            <a:pPr marL="82296" indent="0">
              <a:buNone/>
            </a:pPr>
            <a:r>
              <a:rPr lang="ru-RU" sz="1700" dirty="0">
                <a:latin typeface="Calibri" pitchFamily="34" charset="0"/>
              </a:rPr>
              <a:t>Вместе мы одна большая, дружная семья/ большими пальцами/</a:t>
            </a:r>
          </a:p>
          <a:p>
            <a:pPr marL="82296" indent="0">
              <a:buNone/>
            </a:pPr>
            <a:r>
              <a:rPr lang="ru-RU" sz="1700" dirty="0">
                <a:latin typeface="Calibri" pitchFamily="34" charset="0"/>
              </a:rPr>
              <a:t>Да, да, да. /всеми пальцами/</a:t>
            </a: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32471"/>
            <a:ext cx="3048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3790355"/>
            <a:ext cx="2664296" cy="2849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256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</TotalTime>
  <Words>1325</Words>
  <Application>Microsoft Office PowerPoint</Application>
  <PresentationFormat>Экран (4:3)</PresentationFormat>
  <Paragraphs>129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«Моя семья» </vt:lpstr>
      <vt:lpstr>Здравствуйте, ребята!  Какое у вас сегодня настроение?  С каким настроением вы проснулись?  Какие ласковые, добрые слова вы услышали утром от мамы, папы? А какие слова вы сказали в ответ?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Ну а теперь давайте немного отдохнем. Я предлагаю вам провести пальчиковую гимнастику.</vt:lpstr>
      <vt:lpstr>А сейчас, ребята, внимательно послушайте стихотворение и отгадайте, о ком говорится в нем…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Ребята, надеюсь вам понравилось наше занятие! Уважаемые родители, после окончания выполнения заданий, жду от вас обратной связи в виде  - фото, либо - видеоотчета!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«Семья» </dc:title>
  <dc:creator>drako_000</dc:creator>
  <cp:lastModifiedBy>drakon.kz_98@mail.ru</cp:lastModifiedBy>
  <cp:revision>10</cp:revision>
  <dcterms:created xsi:type="dcterms:W3CDTF">2020-05-16T10:25:53Z</dcterms:created>
  <dcterms:modified xsi:type="dcterms:W3CDTF">2020-05-16T12:24:22Z</dcterms:modified>
</cp:coreProperties>
</file>