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747" r:id="rId2"/>
  </p:sldMasterIdLst>
  <p:notesMasterIdLst>
    <p:notesMasterId r:id="rId19"/>
  </p:notesMasterIdLst>
  <p:sldIdLst>
    <p:sldId id="256" r:id="rId3"/>
    <p:sldId id="315" r:id="rId4"/>
    <p:sldId id="316" r:id="rId5"/>
    <p:sldId id="317" r:id="rId6"/>
    <p:sldId id="318" r:id="rId7"/>
    <p:sldId id="320" r:id="rId8"/>
    <p:sldId id="319" r:id="rId9"/>
    <p:sldId id="321" r:id="rId10"/>
    <p:sldId id="322" r:id="rId11"/>
    <p:sldId id="323" r:id="rId12"/>
    <p:sldId id="324" r:id="rId13"/>
    <p:sldId id="303" r:id="rId14"/>
    <p:sldId id="325" r:id="rId15"/>
    <p:sldId id="301" r:id="rId16"/>
    <p:sldId id="326" r:id="rId17"/>
    <p:sldId id="313" r:id="rId1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8" autoAdjust="0"/>
    <p:restoredTop sz="93214" autoAdjust="0"/>
  </p:normalViewPr>
  <p:slideViewPr>
    <p:cSldViewPr>
      <p:cViewPr>
        <p:scale>
          <a:sx n="82" d="100"/>
          <a:sy n="82" d="100"/>
        </p:scale>
        <p:origin x="-10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42709ED-FB1F-4AF3-8ECF-16AC22867254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30FF51-BF6C-4C44-B0DE-80EDA0B41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7546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17D710-4E84-4EAF-98AF-2180419B535C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9638-029F-4CD1-8023-C3FAA099F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010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EFF3B-D294-4D7B-9ADA-4C7A7E172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934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1D8BD-623D-4375-A841-02A9E7D6E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970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E5424-1E8F-40E9-8C4D-1DB74BC66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76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DC523-C17E-4237-BC0B-969D4ACE3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9336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431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4298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00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00F57-2CB4-46BC-98F0-A08C18D93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1593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AD2AC-7878-4245-92F4-37C1EA37F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4869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204EB-E765-44E1-AD9A-103E2D7CD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8884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3242-3F5C-47CF-BBF8-16F5ADF11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6476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02DE-42FA-4BE3-955A-142959ECF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1906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69B9D-180C-4B62-9FE2-005D7AF2C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748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6C495-1177-45ED-859F-D90CA4636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3195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E65AE-434D-4DF1-9A27-0EC64F58B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1284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B3E6-7E7E-457D-B6CF-80D780D7C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9483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742DD-83EC-4A26-BF5A-A2DD59027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606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0036C-A1C1-477A-8C8C-2178C4A66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376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E889B-522D-4BB9-8C5C-A9AC16907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851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E0201-F71C-45A9-BDB3-F6C419A81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50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9C1B2-EC6E-487D-A33A-CF449F7CF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317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97D8C-D3E2-479F-AC63-BA0921B69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931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D0761-D837-4C91-AA17-3E8D4C415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9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B2008-B612-457B-8C76-6423755AC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450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1BB73FD5-C0EC-47F5-97A6-8B0AB3B16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71500" y="274638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1500" y="1600200"/>
            <a:ext cx="8001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D90FF9-FAA1-47E7-8DDE-A01CF7DF5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205038"/>
            <a:ext cx="4895850" cy="2668587"/>
          </a:xfrm>
        </p:spPr>
        <p:txBody>
          <a:bodyPr/>
          <a:lstStyle/>
          <a:p>
            <a:pPr eaLnBrk="1" hangingPunct="1"/>
            <a:r>
              <a:rPr lang="uk-UA" altLang="ru-RU" sz="9600" b="1" i="1" dirty="0" smtClean="0">
                <a:solidFill>
                  <a:srgbClr val="4F6228"/>
                </a:solidFill>
              </a:rPr>
              <a:t>Состав </a:t>
            </a:r>
            <a:br>
              <a:rPr lang="uk-UA" altLang="ru-RU" sz="9600" b="1" i="1" dirty="0" smtClean="0">
                <a:solidFill>
                  <a:srgbClr val="4F6228"/>
                </a:solidFill>
              </a:rPr>
            </a:br>
            <a:r>
              <a:rPr lang="uk-UA" altLang="ru-RU" sz="9600" b="1" i="1" dirty="0" smtClean="0">
                <a:solidFill>
                  <a:srgbClr val="4F6228"/>
                </a:solidFill>
              </a:rPr>
              <a:t>чисел</a:t>
            </a:r>
            <a:r>
              <a:rPr lang="uk-UA" altLang="ru-RU" sz="4300" b="1" dirty="0" smtClean="0"/>
              <a:t/>
            </a:r>
            <a:br>
              <a:rPr lang="uk-UA" altLang="ru-RU" sz="4300" b="1" dirty="0" smtClean="0"/>
            </a:br>
            <a:r>
              <a:rPr lang="uk-UA" altLang="ru-RU" sz="4300" b="1" dirty="0" smtClean="0"/>
              <a:t/>
            </a:r>
            <a:br>
              <a:rPr lang="uk-UA" altLang="ru-RU" sz="4300" b="1" dirty="0" smtClean="0"/>
            </a:br>
            <a:r>
              <a:rPr lang="uk-UA" altLang="ru-RU" sz="4300" b="1" dirty="0" smtClean="0"/>
              <a:t/>
            </a:r>
            <a:br>
              <a:rPr lang="uk-UA" altLang="ru-RU" sz="4300" b="1" dirty="0" smtClean="0"/>
            </a:br>
            <a:r>
              <a:rPr lang="uk-UA" altLang="ru-RU" sz="1600" b="1" dirty="0" err="1" smtClean="0">
                <a:solidFill>
                  <a:schemeClr val="tx1"/>
                </a:solidFill>
              </a:rPr>
              <a:t>Воспитатель</a:t>
            </a:r>
            <a:r>
              <a:rPr lang="uk-UA" altLang="ru-RU" sz="1600" b="1" dirty="0" smtClean="0">
                <a:solidFill>
                  <a:schemeClr val="tx1"/>
                </a:solidFill>
              </a:rPr>
              <a:t>:  </a:t>
            </a:r>
            <a:r>
              <a:rPr lang="uk-UA" altLang="ru-RU" sz="1600" b="1" dirty="0" smtClean="0">
                <a:solidFill>
                  <a:schemeClr val="tx1"/>
                </a:solidFill>
              </a:rPr>
              <a:t>ГККП </a:t>
            </a:r>
            <a:r>
              <a:rPr lang="uk-UA" altLang="ru-RU" sz="1600" b="1" dirty="0" err="1" smtClean="0">
                <a:solidFill>
                  <a:schemeClr val="tx1"/>
                </a:solidFill>
              </a:rPr>
              <a:t>Детский</a:t>
            </a:r>
            <a:r>
              <a:rPr lang="uk-UA" altLang="ru-RU" sz="1600" b="1" dirty="0" smtClean="0">
                <a:solidFill>
                  <a:schemeClr val="tx1"/>
                </a:solidFill>
              </a:rPr>
              <a:t> сад  </a:t>
            </a:r>
            <a:r>
              <a:rPr lang="uk-UA" altLang="ru-RU" sz="1600" b="1" dirty="0" smtClean="0">
                <a:solidFill>
                  <a:schemeClr val="tx1"/>
                </a:solidFill>
              </a:rPr>
              <a:t>№13 «Кораблик»</a:t>
            </a:r>
            <a:br>
              <a:rPr lang="uk-UA" altLang="ru-RU" sz="1600" b="1" dirty="0" smtClean="0">
                <a:solidFill>
                  <a:schemeClr val="tx1"/>
                </a:solidFill>
              </a:rPr>
            </a:br>
            <a:r>
              <a:rPr lang="uk-UA" altLang="ru-RU" sz="1600" b="1" dirty="0" err="1" smtClean="0">
                <a:solidFill>
                  <a:schemeClr val="tx1"/>
                </a:solidFill>
              </a:rPr>
              <a:t>Асоскова</a:t>
            </a:r>
            <a:r>
              <a:rPr lang="uk-UA" altLang="ru-RU" sz="1600" b="1" dirty="0" smtClean="0">
                <a:solidFill>
                  <a:schemeClr val="tx1"/>
                </a:solidFill>
              </a:rPr>
              <a:t> А.Д.</a:t>
            </a:r>
            <a:r>
              <a:rPr lang="uk-UA" altLang="ru-RU" sz="4300" b="1" dirty="0" smtClean="0">
                <a:solidFill>
                  <a:schemeClr val="tx1"/>
                </a:solidFill>
              </a:rPr>
              <a:t/>
            </a:r>
            <a:br>
              <a:rPr lang="uk-UA" altLang="ru-RU" sz="4300" b="1" dirty="0" smtClean="0">
                <a:solidFill>
                  <a:schemeClr val="tx1"/>
                </a:solidFill>
              </a:rPr>
            </a:br>
            <a:endParaRPr lang="uk-UA" altLang="ru-RU" sz="4300" b="1" dirty="0" smtClean="0">
              <a:solidFill>
                <a:schemeClr val="tx1"/>
              </a:solidFill>
            </a:endParaRPr>
          </a:p>
        </p:txBody>
      </p:sp>
      <p:pic>
        <p:nvPicPr>
          <p:cNvPr id="5123" name="Picture 5" descr="C:\Users\Lilechek\Desktop\smi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2349500"/>
            <a:ext cx="45466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395288" y="549275"/>
            <a:ext cx="8177212" cy="5576888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14339" name="Объект 3" descr="Семь. Состав числа. Картинка числового домика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26" r="7317"/>
          <a:stretch>
            <a:fillRect/>
          </a:stretch>
        </p:blipFill>
        <p:spPr bwMode="auto">
          <a:xfrm>
            <a:off x="1655763" y="481013"/>
            <a:ext cx="18637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4" descr="Восемь. Числовой домик. Состав числ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67" r="7050"/>
          <a:stretch>
            <a:fillRect/>
          </a:stretch>
        </p:blipFill>
        <p:spPr bwMode="auto">
          <a:xfrm>
            <a:off x="561975" y="3238500"/>
            <a:ext cx="202565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5" descr="Девять. Математический числовой домик. Состав числ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2852738"/>
            <a:ext cx="2425700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6" descr="Десять. Состав числа в картинках. Доми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04" b="82"/>
          <a:stretch>
            <a:fillRect/>
          </a:stretch>
        </p:blipFill>
        <p:spPr bwMode="auto">
          <a:xfrm>
            <a:off x="6516688" y="925513"/>
            <a:ext cx="1941512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«Правильно расставь знаки»</a:t>
            </a:r>
            <a:br>
              <a:rPr lang="ru-RU" altLang="ru-RU" dirty="0" smtClean="0"/>
            </a:br>
            <a:r>
              <a:rPr lang="en-US" altLang="ru-RU" sz="3200" dirty="0" smtClean="0">
                <a:solidFill>
                  <a:schemeClr val="accent4"/>
                </a:solidFill>
              </a:rPr>
              <a:t>&lt;</a:t>
            </a:r>
            <a:r>
              <a:rPr lang="ru-RU" altLang="ru-RU" sz="3200" dirty="0" smtClean="0">
                <a:solidFill>
                  <a:schemeClr val="accent4"/>
                </a:solidFill>
              </a:rPr>
              <a:t>, </a:t>
            </a:r>
            <a:r>
              <a:rPr lang="en-US" altLang="ru-RU" sz="3200" dirty="0" smtClean="0">
                <a:solidFill>
                  <a:schemeClr val="accent4"/>
                </a:solidFill>
              </a:rPr>
              <a:t> &gt;</a:t>
            </a:r>
            <a:r>
              <a:rPr lang="ru-RU" altLang="ru-RU" sz="3200" dirty="0" smtClean="0">
                <a:solidFill>
                  <a:schemeClr val="accent4"/>
                </a:solidFill>
              </a:rPr>
              <a:t>, </a:t>
            </a:r>
            <a:r>
              <a:rPr lang="en-US" altLang="ru-RU" sz="3200" dirty="0" smtClean="0">
                <a:solidFill>
                  <a:schemeClr val="accent4"/>
                </a:solidFill>
              </a:rPr>
              <a:t> =</a:t>
            </a:r>
            <a:r>
              <a:rPr lang="ru-RU" altLang="ru-RU" sz="3200" dirty="0" smtClean="0">
                <a:solidFill>
                  <a:schemeClr val="accent4"/>
                </a:solidFill>
              </a:rPr>
              <a:t> 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625" y="1600200"/>
            <a:ext cx="727075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428625"/>
            <a:ext cx="8001000" cy="857250"/>
          </a:xfrm>
        </p:spPr>
        <p:txBody>
          <a:bodyPr/>
          <a:lstStyle/>
          <a:p>
            <a:pPr eaLnBrk="1" hangingPunct="1"/>
            <a:r>
              <a:rPr lang="ru-RU" altLang="ru-RU" smtClean="0">
                <a:cs typeface="Calibri" pitchFamily="34" charset="0"/>
              </a:rPr>
              <a:t>«Придумай задачку»</a:t>
            </a:r>
            <a:endParaRPr lang="uk-UA" altLang="ru-RU" smtClean="0"/>
          </a:p>
        </p:txBody>
      </p:sp>
      <p:sp>
        <p:nvSpPr>
          <p:cNvPr id="4" name="Пятно 2 3"/>
          <p:cNvSpPr/>
          <p:nvPr/>
        </p:nvSpPr>
        <p:spPr>
          <a:xfrm>
            <a:off x="782638" y="1484313"/>
            <a:ext cx="3240087" cy="252095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/>
              <a:t>3+5</a:t>
            </a:r>
          </a:p>
        </p:txBody>
      </p:sp>
      <p:sp>
        <p:nvSpPr>
          <p:cNvPr id="10" name="Пятно 2 9"/>
          <p:cNvSpPr/>
          <p:nvPr/>
        </p:nvSpPr>
        <p:spPr>
          <a:xfrm>
            <a:off x="4175125" y="1196975"/>
            <a:ext cx="3240088" cy="251936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/>
              <a:t>7-4</a:t>
            </a:r>
          </a:p>
        </p:txBody>
      </p:sp>
      <p:sp>
        <p:nvSpPr>
          <p:cNvPr id="11" name="Пятно 2 10"/>
          <p:cNvSpPr/>
          <p:nvPr/>
        </p:nvSpPr>
        <p:spPr>
          <a:xfrm>
            <a:off x="5148263" y="3141663"/>
            <a:ext cx="3240087" cy="251936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/>
              <a:t>6+1</a:t>
            </a:r>
          </a:p>
        </p:txBody>
      </p:sp>
      <p:sp>
        <p:nvSpPr>
          <p:cNvPr id="12" name="Пятно 2 11"/>
          <p:cNvSpPr/>
          <p:nvPr/>
        </p:nvSpPr>
        <p:spPr>
          <a:xfrm>
            <a:off x="1619250" y="3573463"/>
            <a:ext cx="3240088" cy="251936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/>
              <a:t>8-2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922337"/>
          </a:xfrm>
        </p:spPr>
        <p:txBody>
          <a:bodyPr/>
          <a:lstStyle/>
          <a:p>
            <a:r>
              <a:rPr lang="ru-RU" altLang="ru-RU" smtClean="0"/>
              <a:t>«Реши  задачу»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17412" name="Picture 2" descr="C:\Users\DomPC\Desktop\История 106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86" t="17075" r="17368" b="21901"/>
          <a:stretch>
            <a:fillRect/>
          </a:stretch>
        </p:blipFill>
        <p:spPr bwMode="auto">
          <a:xfrm>
            <a:off x="1116013" y="1052513"/>
            <a:ext cx="6858000" cy="4784725"/>
          </a:xfrm>
          <a:prstGeom prst="rect">
            <a:avLst/>
          </a:prstGeom>
          <a:gradFill rotWithShape="1">
            <a:gsLst>
              <a:gs pos="0">
                <a:srgbClr val="98A4ED"/>
              </a:gs>
              <a:gs pos="50000">
                <a:srgbClr val="C0C7F2"/>
              </a:gs>
              <a:gs pos="100000">
                <a:srgbClr val="E1E3F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7920037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71500" y="692150"/>
            <a:ext cx="8001000" cy="725488"/>
          </a:xfrm>
        </p:spPr>
        <p:txBody>
          <a:bodyPr/>
          <a:lstStyle/>
          <a:p>
            <a:r>
              <a:rPr lang="ru-RU" altLang="ru-RU" sz="4000" smtClean="0"/>
              <a:t>Решение примеров на сложение и вычитание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eaLnBrk="1" fontAlgn="auto" hangingPunct="1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charset="0"/>
              <a:buNone/>
              <a:defRPr/>
            </a:pPr>
            <a:r>
              <a:rPr lang="ru-RU" sz="4400" dirty="0" smtClean="0">
                <a:solidFill>
                  <a:srgbClr val="00B0F0"/>
                </a:solidFill>
                <a:latin typeface="Trebuchet MS"/>
              </a:rPr>
              <a:t>10-5</a:t>
            </a:r>
            <a:r>
              <a:rPr lang="ru-RU" sz="4400" dirty="0">
                <a:solidFill>
                  <a:srgbClr val="00B0F0"/>
                </a:solidFill>
                <a:latin typeface="Trebuchet MS"/>
              </a:rPr>
              <a:t>=      2+7=        6-3 =                         </a:t>
            </a:r>
            <a:endParaRPr lang="ru-RU" sz="4400" dirty="0" smtClean="0">
              <a:solidFill>
                <a:srgbClr val="00B0F0"/>
              </a:solidFill>
              <a:latin typeface="Trebuchet MS"/>
            </a:endParaRPr>
          </a:p>
          <a:p>
            <a:pPr marL="45720" indent="0" eaLnBrk="1" fontAlgn="auto" hangingPunct="1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charset="0"/>
              <a:buNone/>
              <a:defRPr/>
            </a:pPr>
            <a:endParaRPr lang="ru-RU" sz="4400" dirty="0">
              <a:solidFill>
                <a:srgbClr val="00B0F0"/>
              </a:solidFill>
              <a:latin typeface="Trebuchet MS"/>
            </a:endParaRPr>
          </a:p>
          <a:p>
            <a:pPr marL="45720" indent="0" eaLnBrk="1" fontAlgn="auto" hangingPunct="1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charset="0"/>
              <a:buNone/>
              <a:defRPr/>
            </a:pPr>
            <a:r>
              <a:rPr lang="ru-RU" sz="4400" dirty="0" smtClean="0">
                <a:solidFill>
                  <a:srgbClr val="00B0F0"/>
                </a:solidFill>
                <a:latin typeface="Trebuchet MS"/>
              </a:rPr>
              <a:t>5+3</a:t>
            </a:r>
            <a:r>
              <a:rPr lang="ru-RU" sz="4400" dirty="0">
                <a:solidFill>
                  <a:srgbClr val="00B0F0"/>
                </a:solidFill>
                <a:latin typeface="Trebuchet MS"/>
              </a:rPr>
              <a:t>=       8+2=        6-1=      </a:t>
            </a:r>
          </a:p>
          <a:p>
            <a:pPr marL="45720" indent="0" eaLnBrk="1" fontAlgn="auto" hangingPunct="1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charset="0"/>
              <a:buNone/>
              <a:defRPr/>
            </a:pPr>
            <a:endParaRPr lang="ru-RU" sz="4400" dirty="0" smtClean="0">
              <a:solidFill>
                <a:srgbClr val="00B0F0"/>
              </a:solidFill>
              <a:latin typeface="Trebuchet MS"/>
            </a:endParaRPr>
          </a:p>
          <a:p>
            <a:pPr marL="45720" indent="0" eaLnBrk="1" fontAlgn="auto" hangingPunct="1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charset="0"/>
              <a:buNone/>
              <a:defRPr/>
            </a:pPr>
            <a:r>
              <a:rPr lang="ru-RU" sz="4400" dirty="0" smtClean="0">
                <a:solidFill>
                  <a:srgbClr val="00B0F0"/>
                </a:solidFill>
                <a:latin typeface="Trebuchet MS"/>
              </a:rPr>
              <a:t>8-4 </a:t>
            </a:r>
            <a:r>
              <a:rPr lang="ru-RU" sz="4400" dirty="0">
                <a:solidFill>
                  <a:srgbClr val="00B0F0"/>
                </a:solidFill>
                <a:latin typeface="Trebuchet MS"/>
              </a:rPr>
              <a:t>=      4+3=        7-5=</a:t>
            </a:r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33375"/>
            <a:ext cx="7974013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«Отдгадай загадку»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Aft>
                <a:spcPts val="300"/>
              </a:spcAft>
              <a:buClr>
                <a:srgbClr val="C3260C"/>
              </a:buClr>
              <a:buSzPct val="130000"/>
              <a:buFont typeface="Arial" charset="0"/>
              <a:buNone/>
            </a:pPr>
            <a:r>
              <a:rPr lang="ru-RU" altLang="ru-RU" sz="2200" smtClean="0">
                <a:solidFill>
                  <a:srgbClr val="953735"/>
                </a:solidFill>
                <a:latin typeface="Trebuchet MS" pitchFamily="34" charset="0"/>
              </a:rPr>
              <a:t>Он сиреневый такой,</a:t>
            </a:r>
          </a:p>
          <a:p>
            <a:pPr marL="0" indent="0" eaLnBrk="1" hangingPunct="1">
              <a:spcAft>
                <a:spcPts val="300"/>
              </a:spcAft>
              <a:buClr>
                <a:srgbClr val="C3260C"/>
              </a:buClr>
              <a:buSzPct val="130000"/>
              <a:buFont typeface="Arial" charset="0"/>
              <a:buNone/>
            </a:pPr>
            <a:r>
              <a:rPr lang="ru-RU" altLang="ru-RU" sz="2200" smtClean="0">
                <a:solidFill>
                  <a:srgbClr val="953735"/>
                </a:solidFill>
                <a:latin typeface="Trebuchet MS" pitchFamily="34" charset="0"/>
              </a:rPr>
              <a:t>Машет весело рукой.</a:t>
            </a:r>
          </a:p>
          <a:p>
            <a:pPr marL="0" indent="0" eaLnBrk="1" hangingPunct="1">
              <a:spcAft>
                <a:spcPts val="300"/>
              </a:spcAft>
              <a:buClr>
                <a:srgbClr val="C3260C"/>
              </a:buClr>
              <a:buSzPct val="130000"/>
              <a:buFont typeface="Arial" charset="0"/>
              <a:buNone/>
            </a:pPr>
            <a:r>
              <a:rPr lang="ru-RU" altLang="ru-RU" sz="2200" smtClean="0">
                <a:solidFill>
                  <a:srgbClr val="953735"/>
                </a:solidFill>
                <a:latin typeface="Trebuchet MS" pitchFamily="34" charset="0"/>
              </a:rPr>
              <a:t>Он свалился к нам с луны –      </a:t>
            </a:r>
          </a:p>
          <a:p>
            <a:pPr marL="0" indent="0" eaLnBrk="1" hangingPunct="1">
              <a:spcAft>
                <a:spcPts val="300"/>
              </a:spcAft>
              <a:buClr>
                <a:srgbClr val="C3260C"/>
              </a:buClr>
              <a:buSzPct val="130000"/>
              <a:buFont typeface="Arial" charset="0"/>
              <a:buNone/>
            </a:pPr>
            <a:r>
              <a:rPr lang="ru-RU" altLang="ru-RU" sz="2200" smtClean="0">
                <a:solidFill>
                  <a:srgbClr val="953735"/>
                </a:solidFill>
                <a:latin typeface="Trebuchet MS" pitchFamily="34" charset="0"/>
              </a:rPr>
              <a:t>Его любят малыши.</a:t>
            </a:r>
            <a:r>
              <a:rPr lang="ru-RU" altLang="ru-RU" sz="2200" smtClean="0">
                <a:solidFill>
                  <a:srgbClr val="212745"/>
                </a:solidFill>
                <a:latin typeface="Trebuchet MS" pitchFamily="34" charset="0"/>
              </a:rPr>
              <a:t>	</a:t>
            </a:r>
          </a:p>
          <a:p>
            <a:pPr marL="0" indent="0" eaLnBrk="1" hangingPunct="1">
              <a:spcAft>
                <a:spcPts val="300"/>
              </a:spcAft>
              <a:buClr>
                <a:srgbClr val="C3260C"/>
              </a:buClr>
              <a:buSzPct val="130000"/>
              <a:buFont typeface="Arial" charset="0"/>
              <a:buNone/>
            </a:pPr>
            <a:endParaRPr lang="ru-RU" altLang="ru-RU" sz="2200" smtClean="0">
              <a:solidFill>
                <a:srgbClr val="212745"/>
              </a:solidFill>
              <a:latin typeface="Trebuchet MS" pitchFamily="34" charset="0"/>
            </a:endParaRPr>
          </a:p>
          <a:p>
            <a:pPr marL="0" indent="0" eaLnBrk="1" hangingPunct="1">
              <a:spcAft>
                <a:spcPts val="300"/>
              </a:spcAft>
              <a:buClr>
                <a:srgbClr val="C3260C"/>
              </a:buClr>
              <a:buSzPct val="130000"/>
              <a:buFont typeface="Arial" charset="0"/>
              <a:buNone/>
            </a:pPr>
            <a:endParaRPr lang="ru-RU" altLang="ru-RU" sz="2200" smtClean="0">
              <a:solidFill>
                <a:srgbClr val="212745"/>
              </a:solidFill>
              <a:latin typeface="Trebuchet MS" pitchFamily="34" charset="0"/>
            </a:endParaRPr>
          </a:p>
          <a:p>
            <a:pPr marL="0" indent="0" eaLnBrk="1" hangingPunct="1">
              <a:spcAft>
                <a:spcPts val="300"/>
              </a:spcAft>
              <a:buClr>
                <a:srgbClr val="C3260C"/>
              </a:buClr>
              <a:buSzPct val="130000"/>
              <a:buFont typeface="Arial" charset="0"/>
              <a:buNone/>
            </a:pPr>
            <a:r>
              <a:rPr lang="ru-RU" altLang="ru-RU" sz="20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Да ребята – это Лунтик. Оказывается Лунтик так же как и вы очень любит математику и в свободное время часто решает различные задачи. Но есть у него такие задания, с которыми он справиться не может. Поможем ему?</a:t>
            </a:r>
            <a:endParaRPr lang="ru-RU" altLang="ru-RU" sz="2000" smtClean="0">
              <a:solidFill>
                <a:srgbClr val="17375E"/>
              </a:solidFill>
              <a:latin typeface="Trebuchet MS" pitchFamily="34" charset="0"/>
            </a:endParaRPr>
          </a:p>
          <a:p>
            <a:pPr marL="0" indent="0" eaLnBrk="1" hangingPunct="1">
              <a:spcAft>
                <a:spcPts val="300"/>
              </a:spcAft>
              <a:buClr>
                <a:srgbClr val="C3260C"/>
              </a:buClr>
              <a:buSzPct val="130000"/>
              <a:buFont typeface="Arial" charset="0"/>
              <a:buNone/>
            </a:pPr>
            <a:r>
              <a:rPr lang="ru-RU" altLang="ru-RU" sz="2200" smtClean="0">
                <a:solidFill>
                  <a:srgbClr val="212745"/>
                </a:solidFill>
                <a:latin typeface="Trebuchet MS" pitchFamily="34" charset="0"/>
              </a:rPr>
              <a:t>		</a:t>
            </a:r>
          </a:p>
          <a:p>
            <a:pPr marL="0" indent="0"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78" t="6859" r="12321"/>
          <a:stretch>
            <a:fillRect/>
          </a:stretch>
        </p:blipFill>
        <p:spPr bwMode="auto">
          <a:xfrm>
            <a:off x="5724525" y="1844675"/>
            <a:ext cx="1931988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«Мозговой штурм»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557338"/>
            <a:ext cx="8001000" cy="417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922337"/>
          </a:xfrm>
        </p:spPr>
        <p:txBody>
          <a:bodyPr/>
          <a:lstStyle/>
          <a:p>
            <a:r>
              <a:rPr lang="ru-RU" altLang="ru-RU" smtClean="0"/>
              <a:t>«Отгадай загадки»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268413"/>
            <a:ext cx="8001000" cy="46640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«КАКИЕ ЦИФРЫ СПРЯТАЛИСЬ?»</a:t>
            </a:r>
          </a:p>
        </p:txBody>
      </p:sp>
      <p:pic>
        <p:nvPicPr>
          <p:cNvPr id="92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4238" y="2109788"/>
            <a:ext cx="7375525" cy="35067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«Найди отличия»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10244" name="Объект 3" descr="https://obuchalka-dlya-detey.ru/wp-content/uploads/Poisk-otlichij-1-210x300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27" b="3967"/>
          <a:stretch>
            <a:fillRect/>
          </a:stretch>
        </p:blipFill>
        <p:spPr bwMode="auto">
          <a:xfrm>
            <a:off x="777875" y="1892300"/>
            <a:ext cx="2808288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4" descr="https://obuchalka-dlya-detey.ru/wp-content/uploads/Poisk-otlichij-2-21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183" b="5766"/>
          <a:stretch>
            <a:fillRect/>
          </a:stretch>
        </p:blipFill>
        <p:spPr bwMode="auto">
          <a:xfrm>
            <a:off x="5435600" y="1700213"/>
            <a:ext cx="2944813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11268" name="Объект 3" descr="Найди отличия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33"/>
          <a:stretch>
            <a:fillRect/>
          </a:stretch>
        </p:blipFill>
        <p:spPr bwMode="auto">
          <a:xfrm>
            <a:off x="1042988" y="1484313"/>
            <a:ext cx="67357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71500" y="549275"/>
            <a:ext cx="8001000" cy="647700"/>
          </a:xfrm>
        </p:spPr>
        <p:txBody>
          <a:bodyPr/>
          <a:lstStyle/>
          <a:p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«Засели домики»</a:t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1800" b="1" dirty="0">
                <a:solidFill>
                  <a:srgbClr val="4E67C8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Засели домики так, чтобы на каждом этаже жили столько человек,  какая цифра </a:t>
            </a:r>
            <a:r>
              <a:rPr lang="ru-RU" sz="1800" b="1" dirty="0" smtClean="0">
                <a:solidFill>
                  <a:srgbClr val="4E67C8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</a:t>
            </a:r>
            <a:r>
              <a:rPr lang="ru-RU" sz="1800" b="1" dirty="0">
                <a:solidFill>
                  <a:srgbClr val="4E67C8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крыше </a:t>
            </a:r>
            <a:r>
              <a:rPr lang="ru-RU" sz="1800" b="1" dirty="0" smtClean="0">
                <a:solidFill>
                  <a:srgbClr val="4E67C8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домика?</a:t>
            </a:r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12292" name="Объект 3" descr="Числовые домики. Картинка. Число и цифра один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29" t="10950" r="8266" b="12790"/>
          <a:stretch>
            <a:fillRect/>
          </a:stretch>
        </p:blipFill>
        <p:spPr bwMode="auto">
          <a:xfrm>
            <a:off x="755650" y="2309813"/>
            <a:ext cx="1666875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 descr="Состав числа 2. Числовой доми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65" t="10245" r="5556" b="14247"/>
          <a:stretch>
            <a:fillRect/>
          </a:stretch>
        </p:blipFill>
        <p:spPr bwMode="auto">
          <a:xfrm>
            <a:off x="2916238" y="3298825"/>
            <a:ext cx="1944687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5" descr="Цифра три. Состав числа, числовой доми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97" t="2611" r="5913" b="4091"/>
          <a:stretch>
            <a:fillRect/>
          </a:stretch>
        </p:blipFill>
        <p:spPr bwMode="auto">
          <a:xfrm>
            <a:off x="5891213" y="2489200"/>
            <a:ext cx="20955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315" name="Объект 3" descr="Четыре. Состав числа. Домиком с цифрами. ФЭМП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18716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4" descr="Пять. Состав числа. Картинка числового дом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155"/>
          <a:stretch>
            <a:fillRect/>
          </a:stretch>
        </p:blipFill>
        <p:spPr bwMode="auto">
          <a:xfrm>
            <a:off x="3348038" y="2924175"/>
            <a:ext cx="2030412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5" descr="Шесть. Состав числа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44" r="6294"/>
          <a:stretch>
            <a:fillRect/>
          </a:stretch>
        </p:blipFill>
        <p:spPr bwMode="auto">
          <a:xfrm>
            <a:off x="6238875" y="1038225"/>
            <a:ext cx="202565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159440">
  <a:themeElements>
    <a:clrScheme name="TS00115944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S00115944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S00115944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15944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15944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15944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15944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15944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15944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15944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15944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15944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15944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15944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elementarysc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101</Words>
  <Application>Microsoft Office PowerPoint</Application>
  <PresentationFormat>Экран (4:3)</PresentationFormat>
  <Paragraphs>30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TS001159440</vt:lpstr>
      <vt:lpstr>9_elementarysch</vt:lpstr>
      <vt:lpstr>Состав  чисел   Воспитатель:  ГККП Детский сад  №13 «Кораблик» Асоскова А.Д. </vt:lpstr>
      <vt:lpstr>«Отдгадай загадку»</vt:lpstr>
      <vt:lpstr>«Мозговой штурм»</vt:lpstr>
      <vt:lpstr>«Отгадай загадки»</vt:lpstr>
      <vt:lpstr>«КАКИЕ ЦИФРЫ СПРЯТАЛИСЬ?»</vt:lpstr>
      <vt:lpstr>«Найди отличия»</vt:lpstr>
      <vt:lpstr>Слайд 7</vt:lpstr>
      <vt:lpstr> «Засели домики» </vt:lpstr>
      <vt:lpstr>Слайд 9</vt:lpstr>
      <vt:lpstr>Слайд 10</vt:lpstr>
      <vt:lpstr>«Правильно расставь знаки» &lt;,  &gt;,  = </vt:lpstr>
      <vt:lpstr>«Придумай задачку»</vt:lpstr>
      <vt:lpstr>«Реши  задачу»</vt:lpstr>
      <vt:lpstr>Слайд 14</vt:lpstr>
      <vt:lpstr>Решение примеров на сложение и вычитание</vt:lpstr>
      <vt:lpstr>Слайд 16</vt:lpstr>
    </vt:vector>
  </TitlesOfParts>
  <Company>Alozavr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Ozverin</dc:creator>
  <cp:lastModifiedBy>Пользователь</cp:lastModifiedBy>
  <cp:revision>465</cp:revision>
  <dcterms:created xsi:type="dcterms:W3CDTF">2009-09-24T06:49:08Z</dcterms:created>
  <dcterms:modified xsi:type="dcterms:W3CDTF">2020-05-14T10:03:46Z</dcterms:modified>
</cp:coreProperties>
</file>