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786" y="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6F90D0-51D2-4B3A-89EF-E7E267E066C4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3E8586E-0663-4D75-98EB-33B9A4D650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gifer.com/5Z9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44"/>
            <a:ext cx="9144000" cy="686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5447782" cy="201622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Коммуникация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 Основы грамоты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Звуковой анализ слова  «Семья». Составление предложений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445224"/>
            <a:ext cx="4752528" cy="100811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ГККП «Детский сад № 13 «Кораблик» </a:t>
            </a:r>
            <a:endParaRPr lang="ru-RU" b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г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. Темиртау </a:t>
            </a:r>
            <a:endParaRPr lang="ru-RU" b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Воспитатель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Фарналь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А.Н.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9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Подберите схему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09160"/>
          </a:xfrm>
        </p:spPr>
        <p:txBody>
          <a:bodyPr>
            <a:normAutofit/>
          </a:bodyPr>
          <a:lstStyle/>
          <a:p>
            <a:r>
              <a:rPr lang="ru-RU" b="1" dirty="0" smtClean="0"/>
              <a:t>Мама готовит ужин</a:t>
            </a:r>
          </a:p>
          <a:p>
            <a:r>
              <a:rPr lang="ru-RU" b="1" dirty="0" smtClean="0"/>
              <a:t>Дети играют </a:t>
            </a:r>
          </a:p>
          <a:p>
            <a:r>
              <a:rPr lang="ru-RU" b="1" dirty="0" smtClean="0"/>
              <a:t>Дедушка читает книгу </a:t>
            </a:r>
          </a:p>
          <a:p>
            <a:r>
              <a:rPr lang="ru-RU" b="1" dirty="0" smtClean="0"/>
              <a:t>Бабушка вышивает</a:t>
            </a:r>
          </a:p>
          <a:p>
            <a:r>
              <a:rPr lang="ru-RU" b="1" dirty="0" smtClean="0"/>
              <a:t> Папа вешает картину</a:t>
            </a:r>
            <a:endParaRPr lang="ru-RU" b="1" dirty="0"/>
          </a:p>
        </p:txBody>
      </p:sp>
      <p:sp>
        <p:nvSpPr>
          <p:cNvPr id="4" name="AutoShape 2" descr="https://cdn1.ozone.ru/s3/multimedia-l/60067437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avatars.mds.yandex.net/get-pdb/234183/ad1bb704-2171-42d7-bc7d-b104ac045548/s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5" t="18037" r="52161" b="62040"/>
          <a:stretch/>
        </p:blipFill>
        <p:spPr bwMode="auto">
          <a:xfrm>
            <a:off x="5148064" y="1556792"/>
            <a:ext cx="375715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get-pdb/234183/ad1bb704-2171-42d7-bc7d-b104ac045548/s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2" t="33180" r="37788" b="42568"/>
          <a:stretch/>
        </p:blipFill>
        <p:spPr bwMode="auto">
          <a:xfrm>
            <a:off x="4427984" y="4581128"/>
            <a:ext cx="4228742" cy="136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355976" y="1988840"/>
            <a:ext cx="1584176" cy="28083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987824" y="2132856"/>
            <a:ext cx="3104728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779912" y="2924944"/>
            <a:ext cx="2312640" cy="20246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347864" y="2276872"/>
            <a:ext cx="3678778" cy="11161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987824" y="3937248"/>
            <a:ext cx="3104728" cy="10123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44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«Наоборот»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Мама </a:t>
            </a:r>
            <a:r>
              <a:rPr lang="ru-RU" b="1" dirty="0" smtClean="0"/>
              <a:t>–                     </a:t>
            </a:r>
          </a:p>
          <a:p>
            <a:r>
              <a:rPr lang="ru-RU" b="1" dirty="0" smtClean="0"/>
              <a:t> Старший –</a:t>
            </a:r>
          </a:p>
          <a:p>
            <a:r>
              <a:rPr lang="ru-RU" b="1" dirty="0" smtClean="0"/>
              <a:t>Бабушка </a:t>
            </a:r>
            <a:r>
              <a:rPr lang="ru-RU" b="1" dirty="0"/>
              <a:t>– </a:t>
            </a:r>
            <a:r>
              <a:rPr lang="ru-RU" b="1" dirty="0" smtClean="0"/>
              <a:t>   </a:t>
            </a:r>
          </a:p>
          <a:p>
            <a:r>
              <a:rPr lang="ru-RU" b="1" dirty="0" smtClean="0"/>
              <a:t>Большой </a:t>
            </a:r>
            <a:r>
              <a:rPr lang="ru-RU" b="1" dirty="0"/>
              <a:t>– </a:t>
            </a:r>
          </a:p>
          <a:p>
            <a:r>
              <a:rPr lang="ru-RU" b="1" dirty="0"/>
              <a:t>Дочь – </a:t>
            </a:r>
            <a:r>
              <a:rPr lang="ru-RU" b="1" dirty="0" smtClean="0"/>
              <a:t>                      </a:t>
            </a:r>
          </a:p>
          <a:p>
            <a:r>
              <a:rPr lang="ru-RU" b="1" dirty="0" smtClean="0"/>
              <a:t>Высокий </a:t>
            </a:r>
            <a:r>
              <a:rPr lang="ru-RU" b="1" dirty="0"/>
              <a:t>– </a:t>
            </a:r>
          </a:p>
          <a:p>
            <a:r>
              <a:rPr lang="ru-RU" b="1" dirty="0"/>
              <a:t>Старше – </a:t>
            </a:r>
            <a:r>
              <a:rPr lang="ru-RU" b="1" dirty="0" smtClean="0"/>
              <a:t>            </a:t>
            </a:r>
          </a:p>
          <a:p>
            <a:r>
              <a:rPr lang="ru-RU" b="1" dirty="0" smtClean="0"/>
              <a:t>Старый – </a:t>
            </a:r>
          </a:p>
          <a:p>
            <a:r>
              <a:rPr lang="ru-RU" b="1" dirty="0" smtClean="0"/>
              <a:t>Сестра </a:t>
            </a:r>
            <a:r>
              <a:rPr lang="ru-RU" b="1" dirty="0"/>
              <a:t>– </a:t>
            </a:r>
            <a:r>
              <a:rPr lang="ru-RU" b="1" dirty="0" smtClean="0"/>
              <a:t>                       </a:t>
            </a:r>
          </a:p>
          <a:p>
            <a:r>
              <a:rPr lang="ru-RU" b="1" dirty="0" smtClean="0"/>
              <a:t>Выше –</a:t>
            </a:r>
          </a:p>
          <a:p>
            <a:r>
              <a:rPr lang="ru-RU" b="1" dirty="0" smtClean="0"/>
              <a:t>Тетя </a:t>
            </a:r>
            <a:r>
              <a:rPr lang="ru-RU" b="1" dirty="0"/>
              <a:t>– </a:t>
            </a:r>
            <a:r>
              <a:rPr lang="ru-RU" b="1" dirty="0" smtClean="0"/>
              <a:t>                           </a:t>
            </a:r>
          </a:p>
          <a:p>
            <a:r>
              <a:rPr lang="ru-RU" b="1" dirty="0" smtClean="0"/>
              <a:t>Больше </a:t>
            </a:r>
            <a:r>
              <a:rPr lang="ru-RU" b="1" dirty="0"/>
              <a:t>– </a:t>
            </a:r>
          </a:p>
        </p:txBody>
      </p:sp>
      <p:pic>
        <p:nvPicPr>
          <p:cNvPr id="12290" name="Picture 2" descr="http://www.75shg-bilim.kz/images/news/2019/09/12/41950048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5328592" cy="399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6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 себя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Мама </a:t>
            </a:r>
            <a:r>
              <a:rPr lang="ru-RU" b="1" dirty="0" smtClean="0"/>
              <a:t>–    папа                 </a:t>
            </a:r>
          </a:p>
          <a:p>
            <a:r>
              <a:rPr lang="ru-RU" b="1" dirty="0" smtClean="0"/>
              <a:t> Старший </a:t>
            </a:r>
            <a:r>
              <a:rPr lang="ru-RU" b="1" dirty="0"/>
              <a:t>– </a:t>
            </a:r>
            <a:r>
              <a:rPr lang="ru-RU" b="1" dirty="0" smtClean="0"/>
              <a:t>младший</a:t>
            </a:r>
            <a:endParaRPr lang="ru-RU" b="1" dirty="0"/>
          </a:p>
          <a:p>
            <a:r>
              <a:rPr lang="ru-RU" b="1" dirty="0"/>
              <a:t>Бабушка – дедушка       </a:t>
            </a:r>
            <a:endParaRPr lang="ru-RU" b="1" dirty="0" smtClean="0"/>
          </a:p>
          <a:p>
            <a:r>
              <a:rPr lang="ru-RU" b="1" dirty="0" smtClean="0"/>
              <a:t>Большой </a:t>
            </a:r>
            <a:r>
              <a:rPr lang="ru-RU" b="1" dirty="0"/>
              <a:t>– маленький</a:t>
            </a:r>
          </a:p>
          <a:p>
            <a:r>
              <a:rPr lang="ru-RU" b="1" dirty="0"/>
              <a:t>Дочь – сын                        </a:t>
            </a:r>
            <a:endParaRPr lang="ru-RU" b="1" dirty="0" smtClean="0"/>
          </a:p>
          <a:p>
            <a:r>
              <a:rPr lang="ru-RU" b="1" dirty="0" smtClean="0"/>
              <a:t>Высокий </a:t>
            </a:r>
            <a:r>
              <a:rPr lang="ru-RU" b="1" dirty="0"/>
              <a:t>– низкий</a:t>
            </a:r>
          </a:p>
          <a:p>
            <a:r>
              <a:rPr lang="ru-RU" b="1" dirty="0"/>
              <a:t>Старше – моложе             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Старый </a:t>
            </a:r>
            <a:r>
              <a:rPr lang="ru-RU" b="1" dirty="0"/>
              <a:t>- молодой</a:t>
            </a:r>
          </a:p>
          <a:p>
            <a:r>
              <a:rPr lang="ru-RU" b="1" dirty="0"/>
              <a:t>Сестра – брат                       </a:t>
            </a:r>
            <a:endParaRPr lang="ru-RU" b="1" dirty="0" smtClean="0"/>
          </a:p>
          <a:p>
            <a:r>
              <a:rPr lang="ru-RU" b="1" dirty="0" smtClean="0"/>
              <a:t>Выше </a:t>
            </a:r>
            <a:r>
              <a:rPr lang="ru-RU" b="1" dirty="0"/>
              <a:t>– ниже</a:t>
            </a:r>
          </a:p>
          <a:p>
            <a:r>
              <a:rPr lang="ru-RU" b="1" dirty="0"/>
              <a:t>Тетя – дядя                            </a:t>
            </a:r>
            <a:endParaRPr lang="ru-RU" b="1" dirty="0" smtClean="0"/>
          </a:p>
          <a:p>
            <a:r>
              <a:rPr lang="ru-RU" b="1" dirty="0" smtClean="0"/>
              <a:t>Больше </a:t>
            </a:r>
            <a:r>
              <a:rPr lang="ru-RU" b="1" dirty="0"/>
              <a:t>– меньше.</a:t>
            </a:r>
          </a:p>
          <a:p>
            <a:endParaRPr lang="ru-RU" b="1" dirty="0"/>
          </a:p>
        </p:txBody>
      </p:sp>
      <p:pic>
        <p:nvPicPr>
          <p:cNvPr id="11266" name="Picture 2" descr="https://2.bp.blogspot.com/-yn5tcIN3SKo/WV-OjU4LA8I/AAAAAAAAvI4/NgJjOKNASisSj1k3tWKb1khhiGBgOirWQCLcBGAs/s1600/S-dnem-semi1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730" y="1916832"/>
            <a:ext cx="441649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3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Ребята, Егор просит помочь закончить предложения.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709160"/>
          </a:xfrm>
        </p:spPr>
        <p:txBody>
          <a:bodyPr>
            <a:normAutofit/>
          </a:bodyPr>
          <a:lstStyle/>
          <a:p>
            <a:r>
              <a:rPr lang="ru-RU" sz="3600" b="1" dirty="0"/>
              <a:t>Папа старше сына, </a:t>
            </a:r>
            <a:r>
              <a:rPr lang="ru-RU" sz="3600" b="1" dirty="0" smtClean="0"/>
              <a:t>а … </a:t>
            </a:r>
          </a:p>
          <a:p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FFC000"/>
                </a:solidFill>
              </a:rPr>
              <a:t>сын </a:t>
            </a:r>
            <a:r>
              <a:rPr lang="ru-RU" sz="3600" b="1" dirty="0">
                <a:solidFill>
                  <a:srgbClr val="FFC000"/>
                </a:solidFill>
              </a:rPr>
              <a:t>младше </a:t>
            </a:r>
            <a:r>
              <a:rPr lang="ru-RU" sz="3600" b="1" dirty="0" smtClean="0">
                <a:solidFill>
                  <a:srgbClr val="FFC000"/>
                </a:solidFill>
              </a:rPr>
              <a:t>папы.</a:t>
            </a:r>
            <a:endParaRPr lang="ru-RU" sz="3600" b="1" dirty="0">
              <a:solidFill>
                <a:srgbClr val="FFC000"/>
              </a:solidFill>
            </a:endParaRPr>
          </a:p>
          <a:p>
            <a:r>
              <a:rPr lang="ru-RU" sz="3600" b="1" dirty="0"/>
              <a:t>   Внук младше дедушки, </a:t>
            </a:r>
            <a:r>
              <a:rPr lang="ru-RU" sz="3600" b="1" dirty="0" smtClean="0"/>
              <a:t>а …</a:t>
            </a:r>
          </a:p>
          <a:p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FFC000"/>
                </a:solidFill>
              </a:rPr>
              <a:t>дедушка </a:t>
            </a:r>
            <a:r>
              <a:rPr lang="ru-RU" sz="3600" b="1" dirty="0">
                <a:solidFill>
                  <a:srgbClr val="FFC000"/>
                </a:solidFill>
              </a:rPr>
              <a:t>старше </a:t>
            </a:r>
            <a:r>
              <a:rPr lang="ru-RU" sz="3600" b="1" dirty="0" smtClean="0">
                <a:solidFill>
                  <a:srgbClr val="FFC000"/>
                </a:solidFill>
              </a:rPr>
              <a:t>внука.</a:t>
            </a:r>
            <a:endParaRPr lang="ru-RU" sz="3600" b="1" dirty="0">
              <a:solidFill>
                <a:srgbClr val="FFC000"/>
              </a:solidFill>
            </a:endParaRPr>
          </a:p>
          <a:p>
            <a:r>
              <a:rPr lang="ru-RU" sz="3600" b="1" dirty="0"/>
              <a:t>   Мама выше дочки, </a:t>
            </a:r>
            <a:r>
              <a:rPr lang="ru-RU" sz="3600" b="1" dirty="0" smtClean="0"/>
              <a:t>а … 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дочка </a:t>
            </a:r>
            <a:r>
              <a:rPr lang="ru-RU" sz="3600" b="1" dirty="0">
                <a:solidFill>
                  <a:srgbClr val="FFC000"/>
                </a:solidFill>
              </a:rPr>
              <a:t>ниже </a:t>
            </a:r>
            <a:r>
              <a:rPr lang="ru-RU" sz="3600" b="1" dirty="0" smtClean="0">
                <a:solidFill>
                  <a:srgbClr val="FFC000"/>
                </a:solidFill>
              </a:rPr>
              <a:t>мамы.</a:t>
            </a:r>
            <a:endParaRPr lang="ru-RU" sz="3600" b="1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pic>
        <p:nvPicPr>
          <p:cNvPr id="13314" name="Picture 2" descr="https://lh5.ggpht.com/_JX4SILykZEo/S2cVnazouqI/AAAAAAAABik/Z5O5U8Js_eA/s400/massinha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9959" y="1700808"/>
            <a:ext cx="24698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30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pinimg.com/originals/63/e6/56/63e65618cf5f12bb3120792e11678b1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Физ.минутка</a:t>
            </a:r>
            <a:r>
              <a:rPr lang="ru-RU" dirty="0"/>
              <a:t> «Семья»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Раз, два, три, четыре (хлопки в ладоши)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Кто живет у нас в квартире? (повороты в стороны с подниманием плеч)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Раз, два, три, четыре, пять (Хлопки в ладоши)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Всех могу пересчитать; (указательным пальцем пересчитывают)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Папа, мама, брат, сестренка,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Кошка Мурка, два котенка,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Мой щегол, сверчок и я-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Вот и вся наша семья! (загибают поочередно пальцы на руке)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12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dirty="0"/>
              <a:t>Следующее задание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Звуковой анализ слова»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</a:t>
            </a:r>
            <a:r>
              <a:rPr lang="ru-RU" dirty="0"/>
              <a:t>это за задание?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Прежде </a:t>
            </a:r>
            <a:r>
              <a:rPr lang="ru-RU" dirty="0"/>
              <a:t>чем будем разбирать слово, отгадайте загадку.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168392"/>
          </a:xfrm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Без чего на белом свете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Взрослым не прожить и детям?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Кто поддержит вас, друзья?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Ваша дружная</a:t>
            </a:r>
            <a:r>
              <a:rPr lang="ru-RU" b="1" i="1" dirty="0" smtClean="0">
                <a:solidFill>
                  <a:schemeClr val="bg1"/>
                </a:solidFill>
              </a:rPr>
              <a:t>...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СЕМЬЯ </a:t>
            </a:r>
            <a:endParaRPr lang="ru-RU" b="1" i="1" dirty="0">
              <a:solidFill>
                <a:srgbClr val="C00000"/>
              </a:solidFill>
            </a:endParaRPr>
          </a:p>
          <a:p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lh5.ggpht.com/_JX4SILykZEo/S2cVnazouqI/AAAAAAAABik/Z5O5U8Js_eA/s400/massinha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4698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12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Давайте сделаем звуковой анализ этого 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СЕМЬЯ</a:t>
            </a:r>
          </a:p>
          <a:p>
            <a:pPr algn="ctr"/>
            <a:r>
              <a:rPr lang="ru-RU" dirty="0" smtClean="0"/>
              <a:t>Сколько </a:t>
            </a:r>
            <a:r>
              <a:rPr lang="ru-RU" dirty="0"/>
              <a:t>звуков в этом слове</a:t>
            </a:r>
            <a:r>
              <a:rPr lang="ru-RU" dirty="0" smtClean="0"/>
              <a:t>?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5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/>
              <a:t>Какой </a:t>
            </a:r>
            <a:r>
              <a:rPr lang="ru-RU" b="1" dirty="0"/>
              <a:t>первый звук в слове «семья» Назовите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С*</a:t>
            </a:r>
          </a:p>
          <a:p>
            <a:pPr algn="ctr"/>
            <a:r>
              <a:rPr lang="ru-RU" b="1" dirty="0" smtClean="0"/>
              <a:t>Какой он?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Мягкий согласный звук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5198368" y="3181807"/>
            <a:ext cx="525760" cy="56145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699792" y="3160163"/>
            <a:ext cx="525760" cy="56145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491880" y="3160162"/>
            <a:ext cx="525760" cy="56145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355976" y="3160161"/>
            <a:ext cx="525760" cy="56145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012160" y="3193273"/>
            <a:ext cx="525760" cy="56145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55976" y="5768480"/>
            <a:ext cx="775001" cy="6997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78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Давайте сделаем звуковой анализ этого 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ru-RU" sz="2400" b="1" dirty="0" smtClean="0"/>
              <a:t>Какой второй звук </a:t>
            </a:r>
            <a:r>
              <a:rPr lang="ru-RU" sz="2400" b="1" dirty="0"/>
              <a:t>в слове «семья» Назовите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Э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/>
              <a:t>Какой он?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гласный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dirty="0" smtClean="0"/>
          </a:p>
          <a:p>
            <a:pPr algn="ctr"/>
            <a:r>
              <a:rPr lang="ru-RU" sz="2400" b="1" dirty="0"/>
              <a:t>Какой </a:t>
            </a:r>
            <a:r>
              <a:rPr lang="ru-RU" sz="2400" b="1" dirty="0" smtClean="0"/>
              <a:t>третий  </a:t>
            </a:r>
            <a:r>
              <a:rPr lang="ru-RU" sz="2400" b="1" dirty="0"/>
              <a:t>звук в слове «семья» Назовите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М*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/>
              <a:t>Какой он</a:t>
            </a:r>
            <a:r>
              <a:rPr lang="ru-RU" sz="2400" b="1" dirty="0" smtClean="0"/>
              <a:t>?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Мягкий согласный звук</a:t>
            </a:r>
          </a:p>
          <a:p>
            <a:pPr algn="ctr"/>
            <a:endParaRPr lang="ru-RU" sz="2400" b="1" dirty="0" smtClean="0"/>
          </a:p>
          <a:p>
            <a:pPr algn="ctr"/>
            <a:endParaRPr lang="ru-RU" b="1" dirty="0"/>
          </a:p>
          <a:p>
            <a:pPr algn="ctr"/>
            <a:endParaRPr lang="ru-RU" dirty="0"/>
          </a:p>
          <a:p>
            <a:pPr algn="ctr"/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4411837" y="3402456"/>
            <a:ext cx="775001" cy="699716"/>
          </a:xfrm>
          <a:prstGeom prst="ellipse">
            <a:avLst/>
          </a:prstGeom>
          <a:solidFill>
            <a:srgbClr val="C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502540" y="5949280"/>
            <a:ext cx="775001" cy="69971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83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Дети, послушайте последние звуки в слове «семья» ( Я)- /</a:t>
            </a:r>
            <a:r>
              <a:rPr lang="ru-RU" dirty="0" err="1"/>
              <a:t>йа</a:t>
            </a:r>
            <a:r>
              <a:rPr lang="ru-RU" dirty="0"/>
              <a:t>/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Звук Й. Какой он?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Мягкий согласный звук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Звук  А. Какой он?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Гласный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36924"/>
            <a:ext cx="7985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69160"/>
            <a:ext cx="7985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59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нас получилось слово «Семья»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79512" y="2787838"/>
            <a:ext cx="1391618" cy="1376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800240"/>
          </a:xfrm>
        </p:spPr>
        <p:txBody>
          <a:bodyPr/>
          <a:lstStyle/>
          <a:p>
            <a:r>
              <a:rPr lang="ru-RU" b="1" dirty="0"/>
              <a:t>Так сколько звуков в слове «семья»? </a:t>
            </a:r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В слове « семья» пять звуков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35696" y="2789373"/>
            <a:ext cx="1391618" cy="137603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491880" y="2824626"/>
            <a:ext cx="1391618" cy="1376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107830" y="2787839"/>
            <a:ext cx="1391618" cy="1376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732240" y="2763098"/>
            <a:ext cx="1391618" cy="137603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1" name="Picture 7" descr="C:\Users\Microsoft\Desktop\massinha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51011"/>
            <a:ext cx="1584176" cy="22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595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dO9taJXUAEJvqP.jpg:lar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Задачи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: </a:t>
            </a:r>
            <a:br>
              <a:rPr lang="ru-RU" dirty="0">
                <a:solidFill>
                  <a:schemeClr val="tx2">
                    <a:lumMod val="10000"/>
                  </a:schemeClr>
                </a:solidFill>
              </a:rPr>
            </a:b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Продолжать учить детей проводить звуковой анализ 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слова.  Учить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подбирать слова-антонимы. Учить составлять сложно-сочиненные предложения 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Развивать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познавательную активность детей, в процессе расширения знаний о семье </a:t>
            </a:r>
          </a:p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Воспитывать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любовь и уважение к близким членам своей семьи 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82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Вот мы и справились с заданиями от Егора. Я готова сообщить ему о ваших успехах. Я думаю, он будет доволен вашими результатами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6419056" cy="3168392"/>
          </a:xfrm>
        </p:spPr>
        <p:txBody>
          <a:bodyPr>
            <a:normAutofit/>
          </a:bodyPr>
          <a:lstStyle/>
          <a:p>
            <a:r>
              <a:rPr lang="ru-RU" sz="3600" b="1" dirty="0"/>
              <a:t>Какие задания были интересными, и понравились вам больше</a:t>
            </a:r>
            <a:r>
              <a:rPr lang="ru-RU" sz="3600" b="1" dirty="0" smtClean="0"/>
              <a:t>?</a:t>
            </a:r>
          </a:p>
          <a:p>
            <a:r>
              <a:rPr lang="ru-RU" sz="3600" b="1" dirty="0"/>
              <a:t>Что вызвало трудности?</a:t>
            </a:r>
          </a:p>
        </p:txBody>
      </p:sp>
      <p:pic>
        <p:nvPicPr>
          <p:cNvPr id="17410" name="Picture 2" descr="C:\Users\Microsoft\Desktop\massinha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96952"/>
            <a:ext cx="25202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5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5314602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 новых встреч!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648112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18434" name="Picture 2" descr="https://otvet.imgsmail.ru/download/u_22cf97360a7daf34981256b180ff38b9_8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3888" y="600973"/>
            <a:ext cx="5184576" cy="60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02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dO9taJXUAEJvqP.jpg:lar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10000"/>
                  </a:schemeClr>
                </a:solidFill>
              </a:rPr>
            </a:b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sz="3600" b="1" dirty="0">
                <a:solidFill>
                  <a:schemeClr val="accent2"/>
                </a:solidFill>
              </a:rPr>
            </a:br>
            <a:r>
              <a:rPr lang="ru-RU" sz="3600" b="1" dirty="0">
                <a:solidFill>
                  <a:schemeClr val="accent2"/>
                </a:solidFill>
              </a:rPr>
              <a:t>Спасибо за помощь!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3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1.liveinternet.ru/images/attach/c/3/76/7/76007775_e129824cb01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2" y="44624"/>
            <a:ext cx="9118398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/>
                </a:solidFill>
              </a:rPr>
              <a:t>Здравствуйте, дорогие ребята!</a:t>
            </a:r>
            <a:br>
              <a:rPr lang="ru-RU" dirty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88472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2">
                    <a:lumMod val="10000"/>
                  </a:schemeClr>
                </a:solidFill>
              </a:rPr>
              <a:t>Собрались все дети в круг.</a:t>
            </a:r>
          </a:p>
          <a:p>
            <a:pPr algn="ctr"/>
            <a:r>
              <a:rPr lang="ru-RU" sz="4400" b="1" dirty="0">
                <a:solidFill>
                  <a:schemeClr val="tx2">
                    <a:lumMod val="10000"/>
                  </a:schemeClr>
                </a:solidFill>
              </a:rPr>
              <a:t>Я - твой друг и ты - мой друг.</a:t>
            </a:r>
          </a:p>
          <a:p>
            <a:pPr algn="ctr"/>
            <a:r>
              <a:rPr lang="ru-RU" sz="4400" b="1" dirty="0">
                <a:solidFill>
                  <a:schemeClr val="tx2">
                    <a:lumMod val="10000"/>
                  </a:schemeClr>
                </a:solidFill>
              </a:rPr>
              <a:t>Крепко за руки возьмёмся</a:t>
            </a:r>
          </a:p>
          <a:p>
            <a:pPr algn="ctr"/>
            <a:r>
              <a:rPr lang="ru-RU" sz="4400" b="1" dirty="0">
                <a:solidFill>
                  <a:schemeClr val="tx2">
                    <a:lumMod val="10000"/>
                  </a:schemeClr>
                </a:solidFill>
              </a:rPr>
              <a:t>И друг другу улыбнёмся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4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dirty="0"/>
              <a:t>Прежде чем начнем занятие, я хочу чтобы вы догадались и сказали, о чем мы с вами будем сегодня говорить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24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AutoShape 2" descr="https://cdn.dribbble.com/users/21928/screenshots/4519067/mpaa-dribbble-g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cdn.dribbble.com/users/21928/screenshots/4519067/mpaa-dribbble-g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https://filed4-16.my.mail.ru/pic?url=http%3A%2F%2Fs004.radikal.ru%2Fi207%2F1505%2F44%2F03f351035790.gif&amp;mw=&amp;mh=&amp;sig=3f65d9f8e8b0de02bdde569d59bb511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fsd.multiurok.ru/html/2018/11/22/s_5bf6a35c88dfc/1005809_1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650" y="2996952"/>
            <a:ext cx="3928306" cy="274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Microsoft\Desktop\mpaa-dribbble-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96952"/>
            <a:ext cx="3665984" cy="274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8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- Как назвать всех этих людей одним словом?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709160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Ребята</a:t>
            </a:r>
            <a:r>
              <a:rPr lang="ru-RU" b="1" dirty="0"/>
              <a:t>, мы сегодня с вами поговорим о </a:t>
            </a:r>
            <a:r>
              <a:rPr lang="ru-RU" b="1" dirty="0" smtClean="0"/>
              <a:t>семье.</a:t>
            </a:r>
          </a:p>
          <a:p>
            <a:r>
              <a:rPr lang="ru-RU" b="1" dirty="0" smtClean="0"/>
              <a:t>Что </a:t>
            </a:r>
            <a:r>
              <a:rPr lang="ru-RU" b="1" dirty="0"/>
              <a:t>такое «семья»?</a:t>
            </a:r>
          </a:p>
          <a:p>
            <a:r>
              <a:rPr lang="ru-RU" b="1" dirty="0" smtClean="0"/>
              <a:t>Назовите </a:t>
            </a:r>
            <a:r>
              <a:rPr lang="ru-RU" b="1" dirty="0"/>
              <a:t>членов семьи</a:t>
            </a:r>
            <a:r>
              <a:rPr lang="ru-RU" b="1" dirty="0" smtClean="0"/>
              <a:t>?</a:t>
            </a:r>
          </a:p>
          <a:p>
            <a:endParaRPr lang="kk-KZ" b="1" dirty="0"/>
          </a:p>
          <a:p>
            <a:endParaRPr lang="kk-KZ" b="1" dirty="0" smtClean="0"/>
          </a:p>
          <a:p>
            <a:r>
              <a:rPr lang="ru-RU" b="1" dirty="0">
                <a:solidFill>
                  <a:srgbClr val="FFC000"/>
                </a:solidFill>
              </a:rPr>
              <a:t>Семья – это папа, мама, их дети. Это люди, которые живут вместе и очень друг друга любят, заботятся друг о друге.</a:t>
            </a:r>
          </a:p>
          <a:p>
            <a:endParaRPr lang="ru-RU" b="1" dirty="0"/>
          </a:p>
        </p:txBody>
      </p:sp>
      <p:pic>
        <p:nvPicPr>
          <p:cNvPr id="6146" name="Picture 2" descr="https://otvet.imgsmail.ru/download/u_22cf97360a7daf34981256b180ff38b9_8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980727"/>
            <a:ext cx="3744414" cy="51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77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5554960" cy="5976704"/>
          </a:xfrm>
        </p:spPr>
        <p:txBody>
          <a:bodyPr>
            <a:normAutofit/>
          </a:bodyPr>
          <a:lstStyle/>
          <a:p>
            <a:r>
              <a:rPr lang="ru-RU" sz="3600" b="1" dirty="0"/>
              <a:t>Я получила письмо от семьи. У них сын Егор, он уже ходит в школу. Вы тоже скоро пойдете в школу, а вот готовы ли вы? </a:t>
            </a:r>
            <a:endParaRPr lang="ru-RU" sz="3600" b="1" dirty="0" smtClean="0"/>
          </a:p>
          <a:p>
            <a:r>
              <a:rPr lang="ru-RU" sz="3600" b="1" dirty="0" smtClean="0"/>
              <a:t>Егор </a:t>
            </a:r>
            <a:r>
              <a:rPr lang="ru-RU" sz="3600" b="1" dirty="0"/>
              <a:t>хочет это проверить. Он прислал нам задания .</a:t>
            </a:r>
          </a:p>
        </p:txBody>
      </p:sp>
      <p:pic>
        <p:nvPicPr>
          <p:cNvPr id="7170" name="Picture 2" descr="https://1.bp.blogspot.com/-LxSzfD6oUC0/XE3R4OwMQeI/AAAAAAAAVso/Zna1qUWHeSAxD4rnjSXh4WAQUlYUld0hgCLcBGAs/s1600/Imagen-animada-Familia-0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3601" y="1700808"/>
            <a:ext cx="360039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4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Придумайте предложение.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0916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Ребята, посмотрите на картину. </a:t>
            </a:r>
            <a:endParaRPr lang="ru-RU" b="1" dirty="0" smtClean="0"/>
          </a:p>
          <a:p>
            <a:r>
              <a:rPr lang="ru-RU" b="1" dirty="0" smtClean="0"/>
              <a:t>Кто </a:t>
            </a:r>
            <a:r>
              <a:rPr lang="ru-RU" b="1" dirty="0"/>
              <a:t>на ней </a:t>
            </a:r>
            <a:r>
              <a:rPr lang="ru-RU" b="1" dirty="0" smtClean="0"/>
              <a:t>изображен?</a:t>
            </a:r>
          </a:p>
          <a:p>
            <a:r>
              <a:rPr lang="ru-RU" b="1" dirty="0" smtClean="0"/>
              <a:t>Чем </a:t>
            </a:r>
            <a:r>
              <a:rPr lang="ru-RU" b="1" dirty="0"/>
              <a:t>занимаются члены </a:t>
            </a:r>
            <a:r>
              <a:rPr lang="ru-RU" b="1" dirty="0" smtClean="0"/>
              <a:t>семьи?</a:t>
            </a:r>
          </a:p>
          <a:p>
            <a:r>
              <a:rPr lang="ru-RU" b="1" dirty="0"/>
              <a:t>М</a:t>
            </a:r>
            <a:r>
              <a:rPr lang="ru-RU" b="1" dirty="0" smtClean="0"/>
              <a:t>ы  уже составляли </a:t>
            </a:r>
            <a:r>
              <a:rPr lang="ru-RU" b="1" dirty="0"/>
              <a:t>схемы предложений. Вот и сейчас, придумайте предложение о каждом из </a:t>
            </a:r>
            <a:r>
              <a:rPr lang="ru-RU" b="1" dirty="0" smtClean="0"/>
              <a:t>членов  семьи</a:t>
            </a:r>
            <a:endParaRPr lang="ru-RU" b="1" dirty="0"/>
          </a:p>
        </p:txBody>
      </p:sp>
      <p:sp>
        <p:nvSpPr>
          <p:cNvPr id="4" name="AutoShape 2" descr="https://cdn1.ozone.ru/s3/multimedia-l/60067437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" t="7002" r="4380" b="5324"/>
          <a:stretch/>
        </p:blipFill>
        <p:spPr bwMode="auto">
          <a:xfrm>
            <a:off x="5292079" y="2817570"/>
            <a:ext cx="3318045" cy="22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1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Посчитайте, сколько слов в </a:t>
            </a:r>
            <a:r>
              <a:rPr lang="ru-RU" dirty="0" smtClean="0"/>
              <a:t>каждом  предложении.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09160"/>
          </a:xfrm>
        </p:spPr>
        <p:txBody>
          <a:bodyPr>
            <a:normAutofit/>
          </a:bodyPr>
          <a:lstStyle/>
          <a:p>
            <a:r>
              <a:rPr lang="ru-RU" b="1" dirty="0" smtClean="0"/>
              <a:t>Мама готовит ужин (3)</a:t>
            </a:r>
          </a:p>
          <a:p>
            <a:r>
              <a:rPr lang="ru-RU" b="1" dirty="0" smtClean="0"/>
              <a:t>Дети играют (2)</a:t>
            </a:r>
          </a:p>
          <a:p>
            <a:r>
              <a:rPr lang="ru-RU" b="1" dirty="0" smtClean="0"/>
              <a:t>Дедушка читает книгу (3)</a:t>
            </a:r>
          </a:p>
          <a:p>
            <a:r>
              <a:rPr lang="ru-RU" b="1" dirty="0" smtClean="0"/>
              <a:t>Бабушка вышивает (2)</a:t>
            </a:r>
          </a:p>
          <a:p>
            <a:r>
              <a:rPr lang="ru-RU" b="1" dirty="0" smtClean="0"/>
              <a:t>Папа вешает картину (3)</a:t>
            </a:r>
          </a:p>
          <a:p>
            <a:endParaRPr lang="ru-RU" b="1" dirty="0"/>
          </a:p>
        </p:txBody>
      </p:sp>
      <p:sp>
        <p:nvSpPr>
          <p:cNvPr id="4" name="AutoShape 2" descr="https://cdn1.ozone.ru/s3/multimedia-l/60067437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" t="7002" r="4380" b="5324"/>
          <a:stretch/>
        </p:blipFill>
        <p:spPr bwMode="auto">
          <a:xfrm>
            <a:off x="5292079" y="2817570"/>
            <a:ext cx="3318045" cy="22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55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101</TotalTime>
  <Words>700</Words>
  <Application>Microsoft Office PowerPoint</Application>
  <PresentationFormat>Экран (4:3)</PresentationFormat>
  <Paragraphs>127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   Область: Коммуникация Раздел: Основы грамоты Тема: Звуковой анализ слова  «Семья». Составление предложений</vt:lpstr>
      <vt:lpstr>  Задачи:  </vt:lpstr>
      <vt:lpstr>Уважаемые родители!   </vt:lpstr>
      <vt:lpstr>Здравствуйте, дорогие ребята! </vt:lpstr>
      <vt:lpstr>Прежде чем начнем занятие, я хочу чтобы вы догадались и сказали, о чем мы с вами будем сегодня говорить</vt:lpstr>
      <vt:lpstr>- Как назвать всех этих людей одним словом?</vt:lpstr>
      <vt:lpstr>Слайд 7</vt:lpstr>
      <vt:lpstr>Придумайте предложение.</vt:lpstr>
      <vt:lpstr>Посчитайте, сколько слов в каждом  предложении. </vt:lpstr>
      <vt:lpstr>Подберите схему</vt:lpstr>
      <vt:lpstr>игра «Наоборот»</vt:lpstr>
      <vt:lpstr>Проверь себя</vt:lpstr>
      <vt:lpstr>Ребята, Егор просит помочь закончить предложения.</vt:lpstr>
      <vt:lpstr>Физ.минутка «Семья»</vt:lpstr>
      <vt:lpstr>Следующее задание  «Звуковой анализ слова»  Что это за задание?  Прежде чем будем разбирать слово, отгадайте загадку.</vt:lpstr>
      <vt:lpstr>Давайте сделаем звуковой анализ этого слова</vt:lpstr>
      <vt:lpstr>Давайте сделаем звуковой анализ этого слова</vt:lpstr>
      <vt:lpstr>Дети, послушайте последние звуки в слове «семья» ( Я)- /йа/</vt:lpstr>
      <vt:lpstr>У нас получилось слово «Семья»</vt:lpstr>
      <vt:lpstr>Вот мы и справились с заданиями от Егора. Я готова сообщить ему о ваших успехах. Я думаю, он будет доволен вашими результатами</vt:lpstr>
      <vt:lpstr>До новых встреч!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Пользователь</cp:lastModifiedBy>
  <cp:revision>48</cp:revision>
  <dcterms:created xsi:type="dcterms:W3CDTF">2020-05-15T08:50:37Z</dcterms:created>
  <dcterms:modified xsi:type="dcterms:W3CDTF">2020-05-15T14:36:54Z</dcterms:modified>
</cp:coreProperties>
</file>