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0" r:id="rId3"/>
    <p:sldId id="294" r:id="rId4"/>
    <p:sldId id="295" r:id="rId5"/>
    <p:sldId id="296" r:id="rId6"/>
    <p:sldId id="257" r:id="rId7"/>
    <p:sldId id="286" r:id="rId8"/>
    <p:sldId id="288" r:id="rId9"/>
    <p:sldId id="270" r:id="rId10"/>
    <p:sldId id="282" r:id="rId11"/>
    <p:sldId id="281" r:id="rId12"/>
    <p:sldId id="275" r:id="rId13"/>
    <p:sldId id="289" r:id="rId14"/>
    <p:sldId id="271" r:id="rId15"/>
    <p:sldId id="290" r:id="rId16"/>
    <p:sldId id="292" r:id="rId17"/>
    <p:sldId id="293" r:id="rId18"/>
    <p:sldId id="284" r:id="rId19"/>
    <p:sldId id="285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69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EE48-8B72-44E1-B43B-F110C6C1559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A4B3-7DCE-4BAF-BE86-DC73F217C0F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EE48-8B72-44E1-B43B-F110C6C1559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A4B3-7DCE-4BAF-BE86-DC73F217C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EE48-8B72-44E1-B43B-F110C6C1559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A4B3-7DCE-4BAF-BE86-DC73F217C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EE48-8B72-44E1-B43B-F110C6C1559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A4B3-7DCE-4BAF-BE86-DC73F217C0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EE48-8B72-44E1-B43B-F110C6C1559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A4B3-7DCE-4BAF-BE86-DC73F217C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EE48-8B72-44E1-B43B-F110C6C1559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A4B3-7DCE-4BAF-BE86-DC73F217C0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EE48-8B72-44E1-B43B-F110C6C1559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A4B3-7DCE-4BAF-BE86-DC73F217C0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EE48-8B72-44E1-B43B-F110C6C1559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A4B3-7DCE-4BAF-BE86-DC73F217C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EE48-8B72-44E1-B43B-F110C6C1559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A4B3-7DCE-4BAF-BE86-DC73F217C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EE48-8B72-44E1-B43B-F110C6C1559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A4B3-7DCE-4BAF-BE86-DC73F217C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EE48-8B72-44E1-B43B-F110C6C1559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A4B3-7DCE-4BAF-BE86-DC73F217C0F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8EEE48-8B72-44E1-B43B-F110C6C1559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D2A4B3-7DCE-4BAF-BE86-DC73F217C0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8352928" cy="52565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Профилактика простудных заболеваний. </a:t>
            </a:r>
          </a:p>
          <a:p>
            <a:pPr algn="ctr"/>
            <a:r>
              <a:rPr lang="ru-RU" sz="3200" b="1" dirty="0" err="1" smtClean="0">
                <a:solidFill>
                  <a:srgbClr val="C00000"/>
                </a:solidFill>
              </a:rPr>
              <a:t>Имунная</a:t>
            </a:r>
            <a:r>
              <a:rPr lang="ru-RU" sz="3200" b="1" dirty="0" smtClean="0">
                <a:solidFill>
                  <a:srgbClr val="C00000"/>
                </a:solidFill>
              </a:rPr>
              <a:t> система у детей </a:t>
            </a:r>
          </a:p>
          <a:p>
            <a:pPr algn="ctr"/>
            <a:endParaRPr lang="ru-RU" sz="4800" b="1" dirty="0" smtClean="0">
              <a:solidFill>
                <a:srgbClr val="C00000"/>
              </a:solidFill>
            </a:endParaRPr>
          </a:p>
          <a:p>
            <a:pPr algn="ctr"/>
            <a:endParaRPr lang="ru-RU" sz="4800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5" descr="детский сад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36004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60.radikal.ru/i169/1110/49/bb3d19ae6e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72159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1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648072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Здоровое, сбалансированное питание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941168"/>
            <a:ext cx="8424936" cy="12961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Правильное распределение продуктов питания в течение дня способствует укреплению здоровья.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>
          <a:xfrm>
            <a:off x="395536" y="980728"/>
            <a:ext cx="8280920" cy="39604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Болгарский </a:t>
            </a:r>
            <a:r>
              <a:rPr lang="ru-RU" dirty="0">
                <a:solidFill>
                  <a:srgbClr val="0070C0"/>
                </a:solidFill>
              </a:rPr>
              <a:t>перец — содержит вдвое больше витамина С, чем в апельсинах. Улучшает кровообращение и укрепляет иммунитет.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Морковь</a:t>
            </a:r>
            <a:r>
              <a:rPr lang="ru-RU" dirty="0">
                <a:solidFill>
                  <a:srgbClr val="0070C0"/>
                </a:solidFill>
              </a:rPr>
              <a:t>, содержит бета-каротин, который преобразовывается в витамин А, препятствующий проникновению инфекций в организм.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Миндаль </a:t>
            </a:r>
            <a:r>
              <a:rPr lang="ru-RU" dirty="0">
                <a:solidFill>
                  <a:srgbClr val="0070C0"/>
                </a:solidFill>
              </a:rPr>
              <a:t>— источник витамина Е, который повышает выносливость организма, улучшает клеточный обмен, позволяя эффективней бороться с вирусами.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Куриный </a:t>
            </a:r>
            <a:r>
              <a:rPr lang="ru-RU" dirty="0">
                <a:solidFill>
                  <a:srgbClr val="0070C0"/>
                </a:solidFill>
              </a:rPr>
              <a:t>суп — один из самых легко усваиваемых продуктов, который обеспечивает питание организма при минимальных затратах энергии на обработку пищи. Кроме того, он помогает уменьшить отечность слизистых и ненадолго повышает температуру тела, что помогает убить инфекцию.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Чеснок </a:t>
            </a:r>
            <a:r>
              <a:rPr lang="ru-RU" dirty="0">
                <a:solidFill>
                  <a:srgbClr val="0070C0"/>
                </a:solidFill>
              </a:rPr>
              <a:t>богат серой, которая эффективно борется с вирусами. Также он улучшает кровообращение и стимулирует выработку красных кровяных телец.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Черный </a:t>
            </a:r>
            <a:r>
              <a:rPr lang="ru-RU" dirty="0">
                <a:solidFill>
                  <a:srgbClr val="0070C0"/>
                </a:solidFill>
              </a:rPr>
              <a:t>шоколад, благодаря наличию больших доз какао, способствуют росту Т-клеток, которые и составляют основу иммунитета.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27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6214" y="5085184"/>
            <a:ext cx="8424936" cy="9361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solidFill>
                  <a:srgbClr val="0070C0"/>
                </a:solidFill>
              </a:rPr>
              <a:t>Мелко нарезанный лук или чеснок можно выкладывать на тарелки, которые расставляются по комнате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img1.liveinternet.ru/images/attach/c/9/108/75/108075539_3925073_1360241767_dietyina15001200i1000kalori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63872"/>
            <a:ext cx="2232248" cy="261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Кушать свежие овощи и фрукты. Пить </a:t>
            </a:r>
            <a:r>
              <a:rPr lang="ru-RU" sz="2000" dirty="0" smtClean="0">
                <a:solidFill>
                  <a:srgbClr val="0070C0"/>
                </a:solidFill>
              </a:rPr>
              <a:t>натуральный сок, чай </a:t>
            </a:r>
            <a:r>
              <a:rPr lang="ru-RU" sz="2000" dirty="0">
                <a:solidFill>
                  <a:srgbClr val="0070C0"/>
                </a:solidFill>
              </a:rPr>
              <a:t>с лимоном, напиток из шиповника, морсы (из малины, смородины). Дополнительно принимайте витамин С. Большое его количество содержится в шиповнике, смородине, квашеной капусте, киви, </a:t>
            </a:r>
            <a:r>
              <a:rPr lang="ru-RU" sz="2000" dirty="0" smtClean="0">
                <a:solidFill>
                  <a:srgbClr val="0070C0"/>
                </a:solidFill>
              </a:rPr>
              <a:t>цитрусовых.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517232"/>
            <a:ext cx="172819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4" descr="data:image/jpeg;base64,/9j/4AAQSkZJRgABAQAAAQABAAD/2wCEAAkGBhQSERQUEhQUFRQVFRUVFBgVGBcYFhcYFRUVGBQVFxcYHCYfFxkkGRUVHy8gJCcpLCwsFR4xNTAqNSYrLCkBCQoKDgwOGg8PGi0kHyQsKTYqLCwsKSkqLSwtLCwqKiktLCwsLC0pLCwsKSwsKSwsKSwqKSwsLC0sKSksKiwsKf/AABEIALQBGAMBIgACEQEDEQH/xAAcAAABBQEBAQAAAAAAAAAAAAAAAgMEBQYHAQj/xABCEAABAwEGAwUFBAgGAgMAAAABAAIRAwQFEiExQQZRcRMiYYGRBzKhwdFCUrHwFCMzYnKCkuEWQ1OywtKi8RdEc//EABsBAQACAwEBAAAAAAAAAAAAAAABAwIEBQYH/8QAMREAAgIBAwIEBAUEAwAAAAAAAAECAxEEEiExQQUTIlFhcYGRMrHR4fAGFBWhQsHx/9oADAMBAAIRAxEAPwDuKEIQAhCEAIQhACEIQAhJc8BJxk6D1QDi8LoTLn83eiaNZo0HqgJHbjr0R2h2afNRTaz0TZtB5oQTS537oSS8/eHooRqLzEgyTO0/fPoF52g++VH7B3JNGUIyTO0H3nL0Vf3z6BQHEpPaISWQq/vjzCWKh5tKqu1XorKQWwqHl6Fe9p1Cq22g80+y2FQCeHL1ZW++KOwtNBrgOzcHdp4SQGuB8IOXVX9O30y8021Gl4ElsguAyzI1Go9VgrItuPsMktCRiO49EoOlZknqEIQAhCEAIQhACEIQAhCEAIQhACEh9UDqkAF2uQQCzU5ZrwzuY6JL6oboodSsShBIdaANAmH2gndNErxCMnpek4kFeKMkZFQkymalqAcGlwxESBOZA1IHJZ29eLwx+GmJwnvE6ZagfVa92qrpWZsN4NRjSLRaMAnkoFhvxlSiKjQRM5HmNc9x4qut154gVoXeIcYgTgobZ7RLVjc0Pa0B5aYa2YnLUHZanh+93VqOJzsTg5wJ55yPgQuLW6u51eqRpjJ8hl/xXVuDKOCx0zu6XnzOXwAW7ppScU5PsVp8mhdVXgqqO568xrbLCT2i97RRsS9xICT2idY5Qg5LbVQGG9rlpqNFMRNNwljhk5lRpBIncEQecyqK7OIXmsyu136wYXGN8gCD1jPquicVXMLXZKlP7YGOmeT2iR65jzXDbrtBZVbB1MGfFcvXVN+pP4/YpllM+mbDeTarA+k4OadCNMsiPIqsu3jBla0uoFhbBcGPJ940/fEfZyzCytwX8aNlbTYIcXPcSRMAxAA3ORKuuHrph36Q4ZkO7Mf/AKHFUqHxdkOg8VdVqHdt2v5lilk2AJHiEptUFV9O0EKSKgct8zySkKOHkeI+KeY8HRQSKQhCAEIQgBCEEoAJUd9edNOf0SKlXF0/FILkIHGQEmraeSZc9NkqQel0pMpJcqniO8HMphtP36hwg8h9p3pl5rCc1CLk+xiMVuKw5xZQpueQSMTu6zLIkbuHkFYXXaXua7tIxA7CBB0joZUC6ruDWiBtvqp9sshNMlpggSI8M48QuTHVzc8vp7EYZOBUa3XlSpCalRjAdMRAn1WCvTiGvaGCnTxUwD+scMiY+y0jOOZVAaeckknxM/E5rXs18p8Lgx3pdC4vm/QbW2uM20iAyNS2e9H8Un1Cctt6UHy9tFgLp/aF+u8gQB6qupWM1SMphzTPnutCLsBbBC1ZZfbJHqkRad5vaGjuYIgCmCInkP7qFab0EODjh1yf3Z6HRS7Rdpp50wCBPdkj0OyrLRe1NzS17Rkc2uzIP53VlUYT47mLcl1MLRtQ7ZwORzBB8T/6K7FdvENEUabWOa7CxogHMQBqFzS8Lvp1XiacZg4m5EgbGNVf1LugBzO64aEb+B5hb8tUqcRSJT9jc0r3pu3jqpgCwtjtLHmCSHDVvz8QoF8X1Wc408RDBo2YkTlOfeV8tYow3YyN5safFlLtzReCyHFgcYwyDGf3QeazVS+6lC01IzeKjsQJ7rhKzUkkz57+qkVgSZJkgAZnOABGvQei0Jaqc+vZ8Fbmzq1jtjarG1GaO9QdwfEFOSuZ3bxFVs7g4GWZBzdGugR5OjfwXQrvvSlXYHU3SDsciDuCOa6en1KsXPUujPJPpVFzKvcVKlbrQQJLauJgkjCKjQ7Qa5ucM+Str7vt7qhDHuawQMObTO+LeZVLZptFfAMpANR/2sLfHnsOq0dTqfOzVD7h8lpZa/aPDWZmQOeZIy8Vv73vjsajGgCDJd0mAG+P0XMLNNJ7mzhLHGSDBkZAjqIPmtFb7eKxpOa4ksohpxTOITJ67ytbTWyp3x78fuYyltQ9aL7e+s0yRDwWjbX6LbtcubXcztK9Mc3gnoM/kt7Tt7TUczcRHmF0tHa5bnJ90TXLKLSnWTviNVX/AKQ0EjEJABIkZAkgE8gSD6KSx66OS0nUqs9U4oU8sjspNGrI8d0MhxCEIAUau+TG2/0T1WpAn0UUIDxxTTiluKaJUkHhKbJXrim3OUGImpVABJ0CzFge6vaa1R+jHmnTGzQ3I5cyc5+iu70H6s9Wz0xAn4Aqo4Wqhxq8zVqGdveMD0hc7XS4jH3ZHc0dJkBKq1joAn6dPJNPolc5xZYjDXjVZQtLqT2hgfDqR2M5FvgZlLvPhxhdDSA6JInPrCc9p91vdYnVWCX0e/GebSQHxHLI/wApXH7g47ex+GuTgcffk4mHmTqR+Czjp8wzBfQrlHk6aywmgQXHI5Rv+clf2SoHCQszZLTjbOLtMbZaZnLaCrOyVzTbJ81rJYMorBbvoystf10sDu1cDAydGsLTULSHCQo152cPYQRKifuuplKOUYsX3ZmDIjTXU+WylXLflO0Atae82doyWbfcTZc0E91xBEaHXI9EzdlsZZLR4EgHFrD9CtqcVZDjqayRqL0uvGJbk8e6RrKjCyEmarWFxABIJIgTpy8lpzZ8TcspykKvt1hhukEDTUeR5LUjKWzBm4orKVBrBGWvIT6p+kG97SSAATERPj0TDXHdNV7eAcNIYnHKIlYxi08olV7vSkSmXLSIxVa4ZJjAxhe7rmWgdZTlWvSoOa6hUcZgPaWMa0wAAQGOydvMqmttmtDRiwExmRr5ZKKyu5475DRoQJxHmDOYW9DKXPH3yJUqv8SZpbdxPQqAtqMeZyxFrZHQgyEcHtb2bv8AUxd/nH2fLX4qidf9GizCKbRkcz3j6c1nrp4zcyvIGU6c27tKv2zb3fsYxNvxX74wZucO8BqIGR9FHum2QJM5tLSfHbplCVeFdr6zajT3alNrmn1H0UizvDvEZdMly9Tbsm+DGccljZLyAqtdTzgZADU6H8+KsbReDqYdVd72s+J+QWYde7WPAptaYPLU7xGg6K5tbA6g+S2cBPTeANtFdVZJx44K4vBBvS2G0VqjgTFRwAbzDZbTHx9SV1Gw2cU6bGDRjWt/pAHyXJeHbU5tRjmgEscDmJED8+sLo9y306sS0siBMj8IW7oLMzk5vl/+mxF9i/Y5ONfBn16KOwp5q7BYTgV6mbM7KOX4bIQkRaTmB5/IfNNOSnnvu8IHwn5pLlJA25IKWU08qCGZLiq/bXRrMZRog04Dy+C4EAgPDgPdAnOJMZqJT4itFoa7s8NI8sJLmjnLstiJhaa96sUap5U3/wC0rO2FjHN2D4jKASNYPMLmauc4vEZPkreclFeNorEOFW0VTTGZBIDXRzgSBOwiUvgC8gKz6c+8S8eGecHqV5xDTpuY6njZigiJkztPLPmsPdt8OoVWuHvMIMT6jzWinKyPyMcNM+iaD8kuq4xkqLh++m16TXt3AkHUFXTaib8o2E8kGriIIJOe4yI89l818Y8POs1pqUiIDXEtJPvNObXT4j4r6kFEHdcs9tnD80m2kZGn+reRqWPPc8gZ/rV1E9kl8TGaysnMOGeKDZCGu/WUpBie8znh8PBdJu++KdcSx7YPPbwI2XHgX1C1pxODRDZLRA1gTA1UmhfNSi5jqUMwtDXACO0gkkv2drE+AW3bp1PldRFs7tdNQEx4SY06qRbH5FZLhniTFSFUNcMY912UHnMZjxCsH30XHMATprmuHbLEtvc61PhuothvUePjwc24zvKo201GsJDTExMTGvVV/C76r7S39S2uJGIVAXACfeknI9Vqr24ItVqrl1HAWuIkkwGeLhr6SthcfAlOhTDW1zl+3dTwtLnRrjdJaPegAees9KF0Y0pRxlo59tcqZOuaw/57Dts4g7KmD3Gu2BBftnABEwBnrqNEWe1i0Avex7MhGI5nuiXHD3KYJExJ6ZJdez0afdo2ei4RD31MTy4aNbLpJHU9BuqepfDqLMD6VIMEND2ucMIzgBpkkxoAdvJa8UorBQopvbBZb/nBV8SW6H9lSOI6lwJIHIDbTU/gqQXU52eIg884VpZqo77gIxnKeQ0+XonqdFznAQcomdgqZWtPEUfRfDvCq9PSt69WOf58OhEsv6RS1c+NoMjylSHXwXgiqxrxzjveo+S0gpgiIEclR3lcJHep5jWNx9Qs1bNdyz+3os9M4ozNv4fZUM0nVBnmD3gJ0E6891nbZcdakZHeHNuvmNVqbXYjCiWWlWLw1pmfvSQIznwW5VqJY6/c854j4L5ebKmsewukalKhRe44mVGuwtOwxd4EHx/FSqd/gAMAidANOijXmyoIDx7sxBJbnqoVmZ3g7ltqsJQhZ6meYyn1NXdjg6BhgkQMIzHJTa7zS7skdpkRvCg3NVrH9jQfI+04AegMJmqHOLsYOMkySTM7jPRa069kec8lE0kanhkMDMwc3EEiNtPKD8Vv7qpU6bQA5suOXeEk8tcyuN2OROZgajPXxGkq6ua1GlVY+HRInCCcpyOQzVmn1PlSxjPxLIHXWp5iZYZAI0IB9U8xehLUPUT3uoQktPeb1+RXiEo8J77+o/AIcivlU/iHxH5CU4KQMuUS01g0FziAACSTkABqSVKcFQ8VWoNpBv33NEeA7x/ADzVc5bYtkMq7xvX9KYadEODXZF5ES3fCDnnzKZsfCVNueGTlmcz6q5udjHNy9FbU6cLgWKVr3TZG3PUz/wDhxmEjCM+Sq7y4JpVMyzPYhbZzEy8BVOqK6Dajl1W7LRYXdpQcXskF7CToN1s7g4vpWhuTsLx7zHZEFWdrsAcFzPjfh9rXg0nGnVMlpbt/FzBKxSafL+v6kNbeUdU7UnQr200e1YWPzaRGg5yDnuCAfJfPtg9p9ssp7Or3oyM5HyWwu725UiIexwMbZz0WytPZB7sP5rlFieTEX3czG2q0U3E0WsqPDQ+HEDF3QYInu5yAduat7k4RdAc97iwQ5rDIE8yx2h6hX9WzWe8Kgt7muaWgU8BEY3ScLndG/nIKTbLyaxmFjQCZk8h9Sl2pb9KePc9J4T4Zl+ZOOX2T6fNkJlo7N4Y2m14jVxdDTn9kaxHPdS6NDE4uMT0+A5DwVUbXmluvBwBGQ8Z38Foxa6Hrf7VqW5dX7v8AL2+nXuXltoMFMuLnNLRIcx2E9CeRyy8FRcPNc1znkkh32jq6NmjYKutFuc5pbiOExi6TqVNs97d0GMMQGgchp5q9vKPMf1Dp5Uwi285f8+L+HZfVGpt0t7mhAxP8CYy8h8SVz69axdWcCSWtcYGw5+anW3ix/aOykGeodBkz1Iy8FRNJJkmSTJ8SVeo9zLwDw+yqzzrVw0sfX8v3L6x3iwAAjTzCt7NW7Uw3vHwWUpO2Kk0yWmWkg7QtdxSZ7aVMbFmLwzd0blrEZN+IU+hw/UymPisxc/FRaQKw/mA/3D5ha6hxMwxLgdPTbyW1Uqn1PO6uGqreML6IzvF3D/ZtFVo7pMPA2Ox81gLWHAnULst4W6nVpPYSC1wg+HI9QuS3vZnMeWu2+Pik4xjP0l+hlK2tws6r8i1o3YHUZLzUy7xlsAxmBHLxJUGjdmB06j85Iu2+ezpNYWh3edlMR7pmIz1PopFC+mucWkYA490nMdCdj8FRicW/Y8Tq/CtTGUpKPpy+ePyX6G34Za0tz1GvyKicXWemSHtjGMnRuPHxCgXA91QF1LVuTmznHTcdFMdZHPdBBAORkLoQl5lXlyRoyqlzCxYaIFwWUlxcGyBkHEiAfPUxHRW1prnRrsTimLKzA0U4kgEuA8ySY/DwUll1VqlJz6YA+6DkXc8P99Vo11y6JGsljg39z1MVCmSQThgxzGXyU9iw/BlerReKdRj+yqklpIPcqD3mnlMb+B3K3TAu5p574J4wWgPfaPE/gUL2zCXk/dEeZ/sPihXhCrwp93ENWmfLf8+CTTfIUwqr/ZPwn3Tm36eSAXVasbxlbmiGOaZyIPWdPQrbvbIVXe11MrMLXtB5TsqrYOUWkQzD3RfrWvDQ7M5gHIkeeq2lC1Y2yCAN/wA7Ll168NmlaHbgwBiklojMtj8TMfFX13XqymMBx4pA705iNc9R0XDdcoP4GCbXDNq8yMnaKvc+Sc3HlGQSLLebPtAjpn4aL0WprvdcCRtuPI5hU2Ra6maaZIZbQGHGYjcqpZdtSvWbWw08LQ4NBnFno47c8o3VZxHeGFuEHM5k8hrn+Ku+AuI6dekGg95uWepA3WEYN4b6GLazgouJfZDTtcvccFQgwaYhoO0t+18Fx+9OBbTYbQGVmECSWVG5seBu08/A5hfV2yq7xZTqNLKjMTTkQ4AtXQha6o7U+PibVDjCyMpLKTOH3beGCl2e0gjqAR80ipa5la6++D6VIuLSQwmGNOx6jMhUNK5S3TvH70ZA8wFz/LzJ5PcP+oNDTFtZzxxj+dO/+sle22BpyEPGhImMQyMHI+A8UipXGjpkaxAB6E6DySbdYSx2ZOGYBOZHqmBZh2rQ0YjGLvTBgiQYI7seIVqqRz7fGKlGNsLnuf4kl2fOFlbfT8sv3RaWKtSIns25DvF3eE6DXQ6qFeZwU24J7xOvwjw/smbzphpaKciHYo1mOY5bdE9Qqh5x1SB9wE+XkMlMY5aa6GFWls1NqslJzqzlbnl8Z7fP/R5d11BzRiEkGY/PRXdju1uMPLG4gQRIBEgiCW6HTdN2ciA5sQTrsrak4SI2y6rejFdzsW2S7FFf93sZhgta86N3iMs9myN9Jy5KqYwgwciDBB1C0l12Sh+k069teTSeXTGIYHf5clueERCvvatYrKXMq06jW13MD4Hu1mSGtIIyx8uYB5BVSrVkXOL6F9Ou8m2Gnab3Z5xwn7fr7ce/GNs7ASrSjY8OYzHL6KmuutJg8ldPtTRGa5jTTN+6Us4QzWJALjlyAOcqlvC8HVGhrjIae6YzAIzZO7QdFPr2rHi5DIBU9cZq+PDLqa0+ZIOwApsd9oveD0Ap4fiXJh1PNSgw4W6wS6OU5T8kmszNWuXJKqTi18/zLO4KppPFQHwI5g6groNCHtxDfRcustQjJb3hi3ywMPkt3SWY9LPHeM6LD8xDFFnZ24uOTXlrfN7HfNq2lkk5qupWUPdyg6+RB+BKv7HZdI0W7VXtzjuzyUlgfstAzJU6q/CJXlNkBeWdnaOxH3WnLxPPyWwYEmx0sLc9TmepQn0ISCZtVmD2wfI8jzTyEBT0LQWOwVNdjsfEKY9gcE5bLE2oIOo0O4VWy0upOw1NNjseiEEDiC5u1Z+8PdPy6LB4y1xacnN0+Y+i62IeFluKOEe1GOllUGfWPmtW+lTRGDPWWoH7lp+E+IUkWw0jLwcImTqNNOYkrPOqOpuOIFrh7zTsefRWt41e1sxjVsOIG4Gv58FxnGUJbG+DFoxHFN9OLXE6unyB0CgcOXw6g0VWkhwhrepzKcv2zmrT8SSfpCrrU3sqLQ4ZwcPXmt+VScdhQ+Tt/BvtAp2odm9wbVG3PotZVZiC+TLJeLqb8TSQdZB3XWeC/alUDItEFgyBPvf3WpbW6uexbGzbwzVcZCrgaKbA4h2IneANBzmVSUm1KlIuY2HZwCCBI5781ubt4js1qAwuBJ2OqsBdzNh6KmMHJ5jLguioykpPk4ReNpqFxp1WhhE6CJ5HPXqoYtRYCABnqdz6rtF88J06oMta7rkR0IXPr69nNZkmkMQ+6T3h0O6mSfR9D09H+O1TXmR2S+yMc9zhLozMQeXgo2I7+asi11M4XAtIOYORCcbhmXNCjzMdj2On08a4KNfTsM2O2hpIbkC2BiMw7c9CfkrhttwtlxEj0Ve6hScZLSJn3T9QV5VuthaMDzOc48uUREjnqVZG1IxnQm+U/wAyHUt7iMMksxEgHr6rVcMcTWKyhwq2YVyTLHmC5oc3OnDshB3H3jyzzDbpqFwa1pcTpGc+eiUKFSzVGuq0c2kHBWY7C6NiDEhZQbi9yF9NVsPLb+ieGxl9oGMlowgmQNcM7A+CbNZ0yZ19YU6+ryp13h1Oz06GUOFMuLXHnDj3egVeFi0kzbrzKKbWH7Pn9Sw7TLqojzJS2P7sck0VUjYisEumSQwSYGg2EnblKcq0pJyjMpuyt0ViKeqiecoplJRIDKULQcN4jVaBsDP4D8VHu656ld+Cm2Tudh1Oy6dwtwa2zNk96o6MTvkOQW5papSeTzHjGtqhBxf4n2JN13aQBKuGUwAlPe1gzUamx1bP3afxPT6rtJYPCSe55PRNUwMmDU8/AKyYwAADIBFOmGgACAEpSQCEIQAhCEAJuvZ2vEOEj85jknEICirWOpRMtlzP/IdRv1ClWS82vGf9lZqtt9ztfLmdx/MaE/vD56oCNe/DlK0DvDPZw1HmsdaeGa9lJLf1jNiNR1C0FC+3UnFlQFrhqD+IO4VzQvVjxmte2iFqwyDjl63W1xxtyP2m+PyWMv2iXvI2bp1X0db+HaFcSWieYyPqFhuIvZQ90us72k8n5T5j6KiFM6+OqMHDPKOJNuonU9E/ZsWJrRt+ZWut/Blro+/RdA3b3h8M1WU6GF2Yg7yIPxWUo56lTi+5OueWkYSRGpWpoce1aMBri4DXFmsm60Ad0FQbTac4laj0qnLJik10OtXf7UGPA7RhB8DKuDxfZzEuiea4rY62HvHy+qf/AE8k945alUSqnu9L4LI2STOk8SWax2lsuc1r4yeMj58wubWyh2TyA4OE5EaHyUO8L5c469F5ZZcJKrlTKPMme1/p3Vahtxk/Qvf/AKHxUR2iUKK8NOBJVe09vG6LFUrTnyVnY77ezuio5rSZdGYOurTkddwqdmZ0y5p3s5RJp5RhaqprEkSr47N5D+6HQARTa1g3MkNAE6KsFm5fgpgs4Uyy2Jz8mMc7oCVZ6mVKyuqOEyCLI85ECRy16fBRq1mc3VpE6St3d3A1qqR3cAOpf9AtTd3sypiO3cam8aN+qtr01sn0OZf45p6P+Wfguf2OaXZdLnPDWMLnZZAT6rdXN7O3Oh1c4R90a+Z2W5s1ioWdsMa1o8BmmLXfzW+78V0K9HFcz5PL6vx+6301ravfv+w/YbqpUGQxoaB+fNN2i9BOGmMTjpHyCpRb6lofhZmeZ0A5nkFpbvu5tJvNx95x1P0Hgt1JLhHnpScnmTyyPZrsJOKrmfu7DrzVkAvUKSAQhCAEIQgBCEIAQhCAEIQgK+97lZaGwcnD3XDUeB5jwWJtdnq2d+F8jkR7rhzB+S6MmbXY2VWlr2hzTsfxHI+KjAMNZb+e3+yuLLxQNz6qvvbhR9OXUpqM5fbb/wBvLPwVG18qM4Bvad703apFouuy1h32U3dQFiWvI0JCkU7e8bpnPUYLO2ey2xVMwzCf3HEKgtvsOpEyyvUb1gj8FbU77eP7KS3iN28qNsSMGQrexasPcrtPVp+RUCt7HrYPdfSPm4fJdGZxOeafbxR4hY+XEjCOS/8Aw/bgZimf5j9FPo+zK2j7LP6v7Lp44nHglf4nb4KuWnhJ5Z09P4lbp4bIJY+Rzun7NbXyYPM/RSG+yy0HV7B6lbp3E48Ey7ifxWP9rWX/AOa1XZr7GXs/sjd9ut6N/urSzeyqg333vd5x+CnP4lPMqNUv5x5rNaepdimfiurn1n9sIsrJwdY6X+Wwnm7M/FWLatGmO6AOgWUfejyo77S46lWqMY9EaM7bLOZyb+bNZX4ga3SPNVdp4lJ0J8lRFIdUAU5K8E2teT3bwlXbdr67oboPecdB9T4KddHC76kOrSxuuH7R6/dHx6LW0KDWNDWgBo0AU4Azd93MotwsHUnUnmVKQhSAQhCAEIQgBCEIAQhCAEIQgBCEIAQhCAFV3rw5Sr5kYX/fbkfPZ3mrRCA5/eHDNejJA7RnNmvmzX0lVTa4XVVX3jcNGv8AtGAn7wyd/UM/VRgHPw9LDlc27gR4zoVQf3ag/wCbR8lRWu77RR/aUXx95gxt9WTHnCjBI6ClQqxl5tmJE8t/RPttg5qATIXsKKLUOa9/SggJOFCjfpQ5pDraBuhBMXhcoAvAEw2XHk2SfQKbZrqtVX3KDwOb+4P/ACz9ApJA1E1UtIG60Nh4Fcc69X+WmP8Ak76LQ3fcVGjnTpgH7xzd/Uc0wQY6wcPV60HD2bPvPyPkzU+cLV3Vw7SoZgYn/fdmf5Ro3yVqhTgAhCFIBCEIAQhCAEIQgBCEIAQhCAEIQgBCEIAQhCAEIQgBCEIAQhCAYtNgp1P2lNj/AOJod+IVdV4Ssh/+vTH8Iw/7YQhANf4Ksn+l6Pqf9l6OCrJ/pH+up/2XiEA43hCyD/Jb5lx/EqTS4fs7fdoUh/I0n1IQhATadINENAA8BH4JaEIAQhCAEIQgBCEIAQhCAEIQgBCEI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6" descr="data:image/jpeg;base64,/9j/4AAQSkZJRgABAQAAAQABAAD/2wCEAAkGBhQSERQUEhQUFRQVFRUVFBgVGBcYFhcYFRUVGBQVFxcYHCYfFxkkGRUVHy8gJCcpLCwsFR4xNTAqNSYrLCkBCQoKDgwOGg8PGi0kHyQsKTYqLCwsKSkqLSwtLCwqKiktLCwsLC0pLCwsKSwsKSwsKSwqKSwsLC0sKSksKiwsKf/AABEIALQBGAMBIgACEQEDEQH/xAAcAAABBQEBAQAAAAAAAAAAAAAAAgMEBQYHAQj/xABCEAABAwEGAwUFBAgGAgMAAAABAAIRAwQFEiExQQZRcRMiYYGRBzKhwdFCUrHwFCMzYnKCkuEWQ1OywtKi8RdEc//EABsBAQACAwEBAAAAAAAAAAAAAAABAwIEBQYH/8QAMREAAgIBAwIEBAUEAwAAAAAAAAECAxEEEiExQQUTIlFhcYGRMrHR4fAGFBWhQsHx/9oADAMBAAIRAxEAPwDuKEIQAhCEAIQhACEIQAhJc8BJxk6D1QDi8LoTLn83eiaNZo0HqgJHbjr0R2h2afNRTaz0TZtB5oQTS537oSS8/eHooRqLzEgyTO0/fPoF52g++VH7B3JNGUIyTO0H3nL0Vf3z6BQHEpPaISWQq/vjzCWKh5tKqu1XorKQWwqHl6Fe9p1Cq22g80+y2FQCeHL1ZW++KOwtNBrgOzcHdp4SQGuB8IOXVX9O30y8021Gl4ElsguAyzI1Go9VgrItuPsMktCRiO49EoOlZknqEIQAhCEAIQhACEIQAhCEAIQhACEh9UDqkAF2uQQCzU5ZrwzuY6JL6oboodSsShBIdaANAmH2gndNErxCMnpek4kFeKMkZFQkymalqAcGlwxESBOZA1IHJZ29eLwx+GmJwnvE6ZagfVa92qrpWZsN4NRjSLRaMAnkoFhvxlSiKjQRM5HmNc9x4qut154gVoXeIcYgTgobZ7RLVjc0Pa0B5aYa2YnLUHZanh+93VqOJzsTg5wJ55yPgQuLW6u51eqRpjJ8hl/xXVuDKOCx0zu6XnzOXwAW7ppScU5PsVp8mhdVXgqqO568xrbLCT2i97RRsS9xICT2idY5Qg5LbVQGG9rlpqNFMRNNwljhk5lRpBIncEQecyqK7OIXmsyu136wYXGN8gCD1jPquicVXMLXZKlP7YGOmeT2iR65jzXDbrtBZVbB1MGfFcvXVN+pP4/YpllM+mbDeTarA+k4OadCNMsiPIqsu3jBla0uoFhbBcGPJ940/fEfZyzCytwX8aNlbTYIcXPcSRMAxAA3ORKuuHrph36Q4ZkO7Mf/AKHFUqHxdkOg8VdVqHdt2v5lilk2AJHiEptUFV9O0EKSKgct8zySkKOHkeI+KeY8HRQSKQhCAEIQgBCEEoAJUd9edNOf0SKlXF0/FILkIHGQEmraeSZc9NkqQel0pMpJcqniO8HMphtP36hwg8h9p3pl5rCc1CLk+xiMVuKw5xZQpueQSMTu6zLIkbuHkFYXXaXua7tIxA7CBB0joZUC6ruDWiBtvqp9sshNMlpggSI8M48QuTHVzc8vp7EYZOBUa3XlSpCalRjAdMRAn1WCvTiGvaGCnTxUwD+scMiY+y0jOOZVAaeckknxM/E5rXs18p8Lgx3pdC4vm/QbW2uM20iAyNS2e9H8Un1Cctt6UHy9tFgLp/aF+u8gQB6qupWM1SMphzTPnutCLsBbBC1ZZfbJHqkRad5vaGjuYIgCmCInkP7qFab0EODjh1yf3Z6HRS7Rdpp50wCBPdkj0OyrLRe1NzS17Rkc2uzIP53VlUYT47mLcl1MLRtQ7ZwORzBB8T/6K7FdvENEUabWOa7CxogHMQBqFzS8Lvp1XiacZg4m5EgbGNVf1LugBzO64aEb+B5hb8tUqcRSJT9jc0r3pu3jqpgCwtjtLHmCSHDVvz8QoF8X1Wc408RDBo2YkTlOfeV8tYow3YyN5safFlLtzReCyHFgcYwyDGf3QeazVS+6lC01IzeKjsQJ7rhKzUkkz57+qkVgSZJkgAZnOABGvQei0Jaqc+vZ8Fbmzq1jtjarG1GaO9QdwfEFOSuZ3bxFVs7g4GWZBzdGugR5OjfwXQrvvSlXYHU3SDsciDuCOa6en1KsXPUujPJPpVFzKvcVKlbrQQJLauJgkjCKjQ7Qa5ucM+Str7vt7qhDHuawQMObTO+LeZVLZptFfAMpANR/2sLfHnsOq0dTqfOzVD7h8lpZa/aPDWZmQOeZIy8Vv73vjsajGgCDJd0mAG+P0XMLNNJ7mzhLHGSDBkZAjqIPmtFb7eKxpOa4ksohpxTOITJ67ytbTWyp3x78fuYyltQ9aL7e+s0yRDwWjbX6LbtcubXcztK9Mc3gnoM/kt7Tt7TUczcRHmF0tHa5bnJ90TXLKLSnWTviNVX/AKQ0EjEJABIkZAkgE8gSD6KSx66OS0nUqs9U4oU8sjspNGrI8d0MhxCEIAUau+TG2/0T1WpAn0UUIDxxTTiluKaJUkHhKbJXrim3OUGImpVABJ0CzFge6vaa1R+jHmnTGzQ3I5cyc5+iu70H6s9Wz0xAn4Aqo4Wqhxq8zVqGdveMD0hc7XS4jH3ZHc0dJkBKq1joAn6dPJNPolc5xZYjDXjVZQtLqT2hgfDqR2M5FvgZlLvPhxhdDSA6JInPrCc9p91vdYnVWCX0e/GebSQHxHLI/wApXH7g47ex+GuTgcffk4mHmTqR+Czjp8wzBfQrlHk6aywmgQXHI5Rv+clf2SoHCQszZLTjbOLtMbZaZnLaCrOyVzTbJ81rJYMorBbvoystf10sDu1cDAydGsLTULSHCQo152cPYQRKifuuplKOUYsX3ZmDIjTXU+WylXLflO0Atae82doyWbfcTZc0E91xBEaHXI9EzdlsZZLR4EgHFrD9CtqcVZDjqayRqL0uvGJbk8e6RrKjCyEmarWFxABIJIgTpy8lpzZ8TcspykKvt1hhukEDTUeR5LUjKWzBm4orKVBrBGWvIT6p+kG97SSAATERPj0TDXHdNV7eAcNIYnHKIlYxi08olV7vSkSmXLSIxVa4ZJjAxhe7rmWgdZTlWvSoOa6hUcZgPaWMa0wAAQGOydvMqmttmtDRiwExmRr5ZKKyu5475DRoQJxHmDOYW9DKXPH3yJUqv8SZpbdxPQqAtqMeZyxFrZHQgyEcHtb2bv8AUxd/nH2fLX4qidf9GizCKbRkcz3j6c1nrp4zcyvIGU6c27tKv2zb3fsYxNvxX74wZucO8BqIGR9FHum2QJM5tLSfHbplCVeFdr6zajT3alNrmn1H0UizvDvEZdMly9Tbsm+DGccljZLyAqtdTzgZADU6H8+KsbReDqYdVd72s+J+QWYde7WPAptaYPLU7xGg6K5tbA6g+S2cBPTeANtFdVZJx44K4vBBvS2G0VqjgTFRwAbzDZbTHx9SV1Gw2cU6bGDRjWt/pAHyXJeHbU5tRjmgEscDmJED8+sLo9y306sS0siBMj8IW7oLMzk5vl/+mxF9i/Y5ONfBn16KOwp5q7BYTgV6mbM7KOX4bIQkRaTmB5/IfNNOSnnvu8IHwn5pLlJA25IKWU08qCGZLiq/bXRrMZRog04Dy+C4EAgPDgPdAnOJMZqJT4itFoa7s8NI8sJLmjnLstiJhaa96sUap5U3/wC0rO2FjHN2D4jKASNYPMLmauc4vEZPkreclFeNorEOFW0VTTGZBIDXRzgSBOwiUvgC8gKz6c+8S8eGecHqV5xDTpuY6njZigiJkztPLPmsPdt8OoVWuHvMIMT6jzWinKyPyMcNM+iaD8kuq4xkqLh++m16TXt3AkHUFXTaib8o2E8kGriIIJOe4yI89l818Y8POs1pqUiIDXEtJPvNObXT4j4r6kFEHdcs9tnD80m2kZGn+reRqWPPc8gZ/rV1E9kl8TGaysnMOGeKDZCGu/WUpBie8znh8PBdJu++KdcSx7YPPbwI2XHgX1C1pxODRDZLRA1gTA1UmhfNSi5jqUMwtDXACO0gkkv2drE+AW3bp1PldRFs7tdNQEx4SY06qRbH5FZLhniTFSFUNcMY912UHnMZjxCsH30XHMATprmuHbLEtvc61PhuothvUePjwc24zvKo201GsJDTExMTGvVV/C76r7S39S2uJGIVAXACfeknI9Vqr24ItVqrl1HAWuIkkwGeLhr6SthcfAlOhTDW1zl+3dTwtLnRrjdJaPegAees9KF0Y0pRxlo59tcqZOuaw/57Dts4g7KmD3Gu2BBftnABEwBnrqNEWe1i0Avex7MhGI5nuiXHD3KYJExJ6ZJdez0afdo2ei4RD31MTy4aNbLpJHU9BuqepfDqLMD6VIMEND2ucMIzgBpkkxoAdvJa8UorBQopvbBZb/nBV8SW6H9lSOI6lwJIHIDbTU/gqQXU52eIg884VpZqo77gIxnKeQ0+XonqdFznAQcomdgqZWtPEUfRfDvCq9PSt69WOf58OhEsv6RS1c+NoMjylSHXwXgiqxrxzjveo+S0gpgiIEclR3lcJHep5jWNx9Qs1bNdyz+3os9M4ozNv4fZUM0nVBnmD3gJ0E6891nbZcdakZHeHNuvmNVqbXYjCiWWlWLw1pmfvSQIznwW5VqJY6/c854j4L5ebKmsewukalKhRe44mVGuwtOwxd4EHx/FSqd/gAMAidANOijXmyoIDx7sxBJbnqoVmZ3g7ltqsJQhZ6meYyn1NXdjg6BhgkQMIzHJTa7zS7skdpkRvCg3NVrH9jQfI+04AegMJmqHOLsYOMkySTM7jPRa069kec8lE0kanhkMDMwc3EEiNtPKD8Vv7qpU6bQA5suOXeEk8tcyuN2OROZgajPXxGkq6ua1GlVY+HRInCCcpyOQzVmn1PlSxjPxLIHXWp5iZYZAI0IB9U8xehLUPUT3uoQktPeb1+RXiEo8J77+o/AIcivlU/iHxH5CU4KQMuUS01g0FziAACSTkABqSVKcFQ8VWoNpBv33NEeA7x/ADzVc5bYtkMq7xvX9KYadEODXZF5ES3fCDnnzKZsfCVNueGTlmcz6q5udjHNy9FbU6cLgWKVr3TZG3PUz/wDhxmEjCM+Sq7y4JpVMyzPYhbZzEy8BVOqK6Dajl1W7LRYXdpQcXskF7CToN1s7g4vpWhuTsLx7zHZEFWdrsAcFzPjfh9rXg0nGnVMlpbt/FzBKxSafL+v6kNbeUdU7UnQr200e1YWPzaRGg5yDnuCAfJfPtg9p9ssp7Or3oyM5HyWwu725UiIexwMbZz0WytPZB7sP5rlFieTEX3czG2q0U3E0WsqPDQ+HEDF3QYInu5yAduat7k4RdAc97iwQ5rDIE8yx2h6hX9WzWe8Kgt7muaWgU8BEY3ScLndG/nIKTbLyaxmFjQCZk8h9Sl2pb9KePc9J4T4Zl+ZOOX2T6fNkJlo7N4Y2m14jVxdDTn9kaxHPdS6NDE4uMT0+A5DwVUbXmluvBwBGQ8Z38Foxa6Hrf7VqW5dX7v8AL2+nXuXltoMFMuLnNLRIcx2E9CeRyy8FRcPNc1znkkh32jq6NmjYKutFuc5pbiOExi6TqVNs97d0GMMQGgchp5q9vKPMf1Dp5Uwi285f8+L+HZfVGpt0t7mhAxP8CYy8h8SVz69axdWcCSWtcYGw5+anW3ix/aOykGeodBkz1Iy8FRNJJkmSTJ8SVeo9zLwDw+yqzzrVw0sfX8v3L6x3iwAAjTzCt7NW7Uw3vHwWUpO2Kk0yWmWkg7QtdxSZ7aVMbFmLwzd0blrEZN+IU+hw/UymPisxc/FRaQKw/mA/3D5ha6hxMwxLgdPTbyW1Uqn1PO6uGqreML6IzvF3D/ZtFVo7pMPA2Ox81gLWHAnULst4W6nVpPYSC1wg+HI9QuS3vZnMeWu2+Pik4xjP0l+hlK2tws6r8i1o3YHUZLzUy7xlsAxmBHLxJUGjdmB06j85Iu2+ezpNYWh3edlMR7pmIz1PopFC+mucWkYA490nMdCdj8FRicW/Y8Tq/CtTGUpKPpy+ePyX6G34Za0tz1GvyKicXWemSHtjGMnRuPHxCgXA91QF1LVuTmznHTcdFMdZHPdBBAORkLoQl5lXlyRoyqlzCxYaIFwWUlxcGyBkHEiAfPUxHRW1prnRrsTimLKzA0U4kgEuA8ySY/DwUll1VqlJz6YA+6DkXc8P99Vo11y6JGsljg39z1MVCmSQThgxzGXyU9iw/BlerReKdRj+yqklpIPcqD3mnlMb+B3K3TAu5p574J4wWgPfaPE/gUL2zCXk/dEeZ/sPihXhCrwp93ENWmfLf8+CTTfIUwqr/ZPwn3Tm36eSAXVasbxlbmiGOaZyIPWdPQrbvbIVXe11MrMLXtB5TsqrYOUWkQzD3RfrWvDQ7M5gHIkeeq2lC1Y2yCAN/wA7Ll168NmlaHbgwBiklojMtj8TMfFX13XqymMBx4pA705iNc9R0XDdcoP4GCbXDNq8yMnaKvc+Sc3HlGQSLLebPtAjpn4aL0WprvdcCRtuPI5hU2Ra6maaZIZbQGHGYjcqpZdtSvWbWw08LQ4NBnFno47c8o3VZxHeGFuEHM5k8hrn+Ku+AuI6dekGg95uWepA3WEYN4b6GLazgouJfZDTtcvccFQgwaYhoO0t+18Fx+9OBbTYbQGVmECSWVG5seBu08/A5hfV2yq7xZTqNLKjMTTkQ4AtXQha6o7U+PibVDjCyMpLKTOH3beGCl2e0gjqAR80ipa5la6++D6VIuLSQwmGNOx6jMhUNK5S3TvH70ZA8wFz/LzJ5PcP+oNDTFtZzxxj+dO/+sle22BpyEPGhImMQyMHI+A8UipXGjpkaxAB6E6DySbdYSx2ZOGYBOZHqmBZh2rQ0YjGLvTBgiQYI7seIVqqRz7fGKlGNsLnuf4kl2fOFlbfT8sv3RaWKtSIns25DvF3eE6DXQ6qFeZwU24J7xOvwjw/smbzphpaKciHYo1mOY5bdE9Qqh5x1SB9wE+XkMlMY5aa6GFWls1NqslJzqzlbnl8Z7fP/R5d11BzRiEkGY/PRXdju1uMPLG4gQRIBEgiCW6HTdN2ciA5sQTrsrak4SI2y6rejFdzsW2S7FFf93sZhgta86N3iMs9myN9Jy5KqYwgwciDBB1C0l12Sh+k069teTSeXTGIYHf5clueERCvvatYrKXMq06jW13MD4Hu1mSGtIIyx8uYB5BVSrVkXOL6F9Ou8m2Gnab3Z5xwn7fr7ce/GNs7ASrSjY8OYzHL6KmuutJg8ldPtTRGa5jTTN+6Us4QzWJALjlyAOcqlvC8HVGhrjIae6YzAIzZO7QdFPr2rHi5DIBU9cZq+PDLqa0+ZIOwApsd9oveD0Ap4fiXJh1PNSgw4W6wS6OU5T8kmszNWuXJKqTi18/zLO4KppPFQHwI5g6groNCHtxDfRcustQjJb3hi3ywMPkt3SWY9LPHeM6LD8xDFFnZ24uOTXlrfN7HfNq2lkk5qupWUPdyg6+RB+BKv7HZdI0W7VXtzjuzyUlgfstAzJU6q/CJXlNkBeWdnaOxH3WnLxPPyWwYEmx0sLc9TmepQn0ISCZtVmD2wfI8jzTyEBT0LQWOwVNdjsfEKY9gcE5bLE2oIOo0O4VWy0upOw1NNjseiEEDiC5u1Z+8PdPy6LB4y1xacnN0+Y+i62IeFluKOEe1GOllUGfWPmtW+lTRGDPWWoH7lp+E+IUkWw0jLwcImTqNNOYkrPOqOpuOIFrh7zTsefRWt41e1sxjVsOIG4Gv58FxnGUJbG+DFoxHFN9OLXE6unyB0CgcOXw6g0VWkhwhrepzKcv2zmrT8SSfpCrrU3sqLQ4ZwcPXmt+VScdhQ+Tt/BvtAp2odm9wbVG3PotZVZiC+TLJeLqb8TSQdZB3XWeC/alUDItEFgyBPvf3WpbW6uexbGzbwzVcZCrgaKbA4h2IneANBzmVSUm1KlIuY2HZwCCBI5781ubt4js1qAwuBJ2OqsBdzNh6KmMHJ5jLguioykpPk4ReNpqFxp1WhhE6CJ5HPXqoYtRYCABnqdz6rtF88J06oMta7rkR0IXPr69nNZkmkMQ+6T3h0O6mSfR9D09H+O1TXmR2S+yMc9zhLozMQeXgo2I7+asi11M4XAtIOYORCcbhmXNCjzMdj2On08a4KNfTsM2O2hpIbkC2BiMw7c9CfkrhttwtlxEj0Ve6hScZLSJn3T9QV5VuthaMDzOc48uUREjnqVZG1IxnQm+U/wAyHUt7iMMksxEgHr6rVcMcTWKyhwq2YVyTLHmC5oc3OnDshB3H3jyzzDbpqFwa1pcTpGc+eiUKFSzVGuq0c2kHBWY7C6NiDEhZQbi9yF9NVsPLb+ieGxl9oGMlowgmQNcM7A+CbNZ0yZ19YU6+ryp13h1Oz06GUOFMuLXHnDj3egVeFi0kzbrzKKbWH7Pn9Sw7TLqojzJS2P7sck0VUjYisEumSQwSYGg2EnblKcq0pJyjMpuyt0ViKeqiecoplJRIDKULQcN4jVaBsDP4D8VHu656ld+Cm2Tudh1Oy6dwtwa2zNk96o6MTvkOQW5papSeTzHjGtqhBxf4n2JN13aQBKuGUwAlPe1gzUamx1bP3afxPT6rtJYPCSe55PRNUwMmDU8/AKyYwAADIBFOmGgACAEpSQCEIQAhCEAJuvZ2vEOEj85jknEICirWOpRMtlzP/IdRv1ClWS82vGf9lZqtt9ztfLmdx/MaE/vD56oCNe/DlK0DvDPZw1HmsdaeGa9lJLf1jNiNR1C0FC+3UnFlQFrhqD+IO4VzQvVjxmte2iFqwyDjl63W1xxtyP2m+PyWMv2iXvI2bp1X0db+HaFcSWieYyPqFhuIvZQ90us72k8n5T5j6KiFM6+OqMHDPKOJNuonU9E/ZsWJrRt+ZWut/Blro+/RdA3b3h8M1WU6GF2Yg7yIPxWUo56lTi+5OueWkYSRGpWpoce1aMBri4DXFmsm60Ad0FQbTac4laj0qnLJik10OtXf7UGPA7RhB8DKuDxfZzEuiea4rY62HvHy+qf/AE8k945alUSqnu9L4LI2STOk8SWax2lsuc1r4yeMj58wubWyh2TyA4OE5EaHyUO8L5c469F5ZZcJKrlTKPMme1/p3Vahtxk/Qvf/AKHxUR2iUKK8NOBJVe09vG6LFUrTnyVnY77ezuio5rSZdGYOurTkddwqdmZ0y5p3s5RJp5RhaqprEkSr47N5D+6HQARTa1g3MkNAE6KsFm5fgpgs4Uyy2Jz8mMc7oCVZ6mVKyuqOEyCLI85ECRy16fBRq1mc3VpE6St3d3A1qqR3cAOpf9AtTd3sypiO3cam8aN+qtr01sn0OZf45p6P+Wfguf2OaXZdLnPDWMLnZZAT6rdXN7O3Oh1c4R90a+Z2W5s1ioWdsMa1o8BmmLXfzW+78V0K9HFcz5PL6vx+6301ravfv+w/YbqpUGQxoaB+fNN2i9BOGmMTjpHyCpRb6lofhZmeZ0A5nkFpbvu5tJvNx95x1P0Hgt1JLhHnpScnmTyyPZrsJOKrmfu7DrzVkAvUKSAQhCAEIQgBCEIAQhCAEIQgK+97lZaGwcnD3XDUeB5jwWJtdnq2d+F8jkR7rhzB+S6MmbXY2VWlr2hzTsfxHI+KjAMNZb+e3+yuLLxQNz6qvvbhR9OXUpqM5fbb/wBvLPwVG18qM4Bvad703apFouuy1h32U3dQFiWvI0JCkU7e8bpnPUYLO2ey2xVMwzCf3HEKgtvsOpEyyvUb1gj8FbU77eP7KS3iN28qNsSMGQrexasPcrtPVp+RUCt7HrYPdfSPm4fJdGZxOeafbxR4hY+XEjCOS/8Aw/bgZimf5j9FPo+zK2j7LP6v7Lp44nHglf4nb4KuWnhJ5Z09P4lbp4bIJY+Rzun7NbXyYPM/RSG+yy0HV7B6lbp3E48Ey7ifxWP9rWX/AOa1XZr7GXs/sjd9ut6N/urSzeyqg333vd5x+CnP4lPMqNUv5x5rNaepdimfiurn1n9sIsrJwdY6X+Wwnm7M/FWLatGmO6AOgWUfejyo77S46lWqMY9EaM7bLOZyb+bNZX4ga3SPNVdp4lJ0J8lRFIdUAU5K8E2teT3bwlXbdr67oboPecdB9T4KddHC76kOrSxuuH7R6/dHx6LW0KDWNDWgBo0AU4Azd93MotwsHUnUnmVKQhSAQhCAEIQgBCEIAQhCAEIQgBCEIAQhCAFV3rw5Sr5kYX/fbkfPZ3mrRCA5/eHDNejJA7RnNmvmzX0lVTa4XVVX3jcNGv8AtGAn7wyd/UM/VRgHPw9LDlc27gR4zoVQf3ag/wCbR8lRWu77RR/aUXx95gxt9WTHnCjBI6ClQqxl5tmJE8t/RPttg5qATIXsKKLUOa9/SggJOFCjfpQ5pDraBuhBMXhcoAvAEw2XHk2SfQKbZrqtVX3KDwOb+4P/ACz9ApJA1E1UtIG60Nh4Fcc69X+WmP8Ak76LQ3fcVGjnTpgH7xzd/Uc0wQY6wcPV60HD2bPvPyPkzU+cLV3Vw7SoZgYn/fdmf5Ro3yVqhTgAhCFIBCEIAQhCAEIQgBCEIAQhCAEIQgBCEIAQhCAEIQgBCEIAQhCAYtNgp1P2lNj/AOJod+IVdV4Ssh/+vTH8Iw/7YQhANf4Ksn+l6Pqf9l6OCrJ/pH+up/2XiEA43hCyD/Jb5lx/EqTS4fs7fdoUh/I0n1IQhATadINENAA8BH4JaEIAQhCAEIQgBCEIAQhCAEIQgBCEIAQhC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2" name="Picture 8" descr="http://stolovaya.spb.ru/template/images/menu_foods/salat-pomidor-og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700808"/>
            <a:ext cx="2448272" cy="190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arafet.net/uploads/images/c/6/d/f/1111/307256b1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30" y="3604015"/>
            <a:ext cx="2448272" cy="135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2" descr="data:image/jpeg;base64,/9j/4AAQSkZJRgABAQAAAQABAAD/2wCEAAkGBxQTEhUUExQWFRUWFBgWFxcXGBcYFxgYHRgdFhwXFxcYHCggGBolHRYWITEiJSkrLi4uFx8zODMsNygtLisBCgoKDg0OGxAQGywkHyQsLCwsLC8sLC8sLCwsLCwsLCwsLCwsLCwsLDQsLCwsLCwsLCwsLCwsLDQsLCwsLCwsLP/AABEIAL8BCAMBIgACEQEDEQH/xAAcAAABBQEBAQAAAAAAAAAAAAAAAQMEBQYCBwj/xAA9EAABAwIDBQYGAQMCBQUAAAABAAIRAyEEMUEFElFhcQYigZGh8BMyscHR4fEjQlIzYgcUcoKSFlOiwtL/xAAZAQACAwEAAAAAAAAAAAAAAAAAAgEDBAX/xAAtEQACAgEEAQIEBgMBAAAAAAAAAQIRAwQSITFBUWETIjKRFEJScYHRBfDxI//aAAwDAQACEQMRAD8A9uQlQpARCVCAEQlSIAEIQgAQhCABCEIAEIQgAQhCABCEIAEiVCAEQlQgBEJHOAzIHVNvxLBYvaDzIUNpAOoUKvtei3N4P/Tf6KJs/aRxFRwaC2nTiTq46DkLFI8sbpPkXcui4SJUKwYRCVIgASJUIARCWEIA7QhCAGcTiAwAuyJgnh15J4JvEUQ9pabgiFjqO2quGcWPG+wGOYvoVRky/DfzdMSUtvZtUKjo9qaBF94dR+E+e0WHy3/Qp1mg/KJ3x9S1QqlvaPDn++OoKk4ba1GoSG1GyDF7eUqVki+mG5epNQufiDiPNN1sQG2OZyClyS5Y6TfCHVEr7Rpt1k8Aq/FYlztRE5BVlZvjwj3zWWepf5TVDTfqLd23m6NPmo9TtJEdwH/u/SqYgae+Sg4gxrz0uqHqMnqXrBj9DRM7Ut/uYR0IUuh2iou1I6j8LCV69oi3vyUB2Lg5EcdVC1WVdg9PifR67SrNd8rgehldrybD7Vcw7zXEHkfv6q+2Z20c2BVbvDiPm/a0Y9XF/VwZ56WS+nk3aFFwG0adYTTcDxGo6jRSlqTT5Rmaa7G8RXaxpc8hrQJJKx+P7WPeSKXcbMTm42z4BV3ajbZr1Cxh/psNoPz/AO7wiypqDrvHAgrm59U3LbDoyZMrbqJYVMS6o8OcSXG5nlb7Lmgd4g6SG+SZoVO9UP8Ai0geSTCPDWAnSfPJZu3yVWTsXiYaOJ/Oa0fYc/06g13gedx+liu847xgcz9gtP2KqxVc2bOZN9SDp5laNPL/ANEyzHL5kbNCELqmsEIQgASJUIARCEIA7QhCABYvb1P+s+bgn7LaLE7dxQ+O++RzHRZNW1tV+pVl6KDF0S24+X6dUy6rYHgrY1J4OB8/JVeMwu7cZH05LnyXlGVr0HKzsj/kkriITG9NPpZWWFo/GawDM5nhGaZfMCVukNbP2e+sbkhgFz9hzWidjGU4a0ju5gzZsXvxVZW2owVDhqUl7ACYyaLTPF33K5qtdVNTdEEmm0EwYvfwznml66O9ptNHCue/LLnZ7m1ZeN4Z2K5rVIJ0F+tlVbK2gxj30nOb8UOOsktz5RYBWGJdaYufv+lZHlF8+GQa9bIx5qpxDyCZj6aqRiqkHyn8AKuxDpJOY0zUCjT6mihVhGoHL7J17jOfpkor3Az9/rCVsZI53j9o0UnCYapUP9Njn3gkCyuuyewfiu+LVafhAWGW+7wOQ1V/g67Wl9Om1o3XQA2I5kxzkeCmvLJTvhEDZGx30XCoaha6JhmficoVvitpVnAid0ZTxHSPqnTF5AF4HMqLiTAKdN1SYrUbtoq6uHEyWtBAiwGXhYeKhMotBLgADqQeHKfVTMVVgWEmNMz0lVlXEcxCXahHixvuK+wfDDQ/Pv68Lz5LlocSGsLY4yPpnKiuxXHKdBPkNVGOIj5chmocaKJ6HFLrguvgtbd533cNExX2i+iDUYSxw1GgNiq5mNB+aQeV/NM7Vf8A0njiIHU5flLJtPg5ebTzxPnr1LKh25xUiaky4GIGQ0ytKm0u3+J3yTuOBNmbuQ6i6wFGoSYbc5T+FZlopgDNx0/Ks+JNeWVb5ep6hszt3Rc3+sDTcLEgS09NVpMBtKlWbvUnhw5Z+RuvFaWHJA3tcgrfA4ctNj3syRYD9q2Grmu+SyOaXk9dQvPcPtWsz5ajo53+uSljtbVFu648m/tX/i4eS34yNuhVuxquIeN6s1rZyA+bqboWmMtyssTstEqEKSRCYXm+04dVe5s3cY4HyXo1YS0xwP0XmFam4OIgtIORWHWvpFGfwMuxAFnNg8RZd064M96Rwcg4iLPbbmmnUKLsiWn3oVhXsZzmtThpi4Popmxn1GYZ76YG8HbrZyvmVFGFeMi145ED0K0WCwJ+A0Cwc7edIFxw9AnV9mrRQ3ZU/QzeE2fXwmI390VH1Ws3zkA7U9Im5UitjDhjiKrzm3eo0wD3N4luQGfdHmrjbu1zQofEddzW2YB3nGbSRk3UrKVMU7GE74bMNLoFgCAPm6mw5KXxydyKcux/sbss3xLyC9zp3uIOcStXiaogwc8zPoPNLRDWYdoaMhE2+kLPYqvczf8AX3TXQr5HMQ+wDAbeKrqlTOxn18Vy90m5OvVWOyNlip36rt1g0Du8Y4j+0WzPghKyGynGHe+IpucCYBDSb8OqscF2fYJdiH7pbBLGd5wnSeJg2C77R7Wc0ClTgMiGtZMkl0Dx9bqRg8DWZXY97y1jaYpNZd2+6JfUse6SGu7xvBA1UuPIKXBdHHNfSeym51HcDRvFu7uzwDhY24WkKu27t5jGHC4S9d4aAGCzA495znZb27OepVP2hYK9UUKctAO88tAbuwbuM5xNhxPJaXYGzW0gCBBi2UwLTYX0CIugcbXJKwzPh0mNJc5waATnkBl6qux1XTIcD9fZUzF1QI3c7zH3nLx4KjxWIkcba6+P6UgMV6mf6VZiTYmc75Gx6KRialr62ysBxMyoGIeb+k/YqWBGdWIMjkMr+uvPko1XEZifL198lziHeeUCR76KKT1+iKCx+nXM+5TpxAMtddpsQcjz5dRxVe8/b3KQ1fA/tQT2qZaYPDsYD8MEu0BiR4jNSsDgZl7pJnzKp6FYg6A+7q8wO0w4brzEaj7/AJSSjZzNRofzY/t/RZUmNZJc7vctOgXX/NQIa3xN/RNNpMOp9E7Tw7dHqvk5vIjd92cn6eS2HY/ZIvVc3KzZ9SsuylwdK9M2dhxTpMaJs0Z5zqtWlx7pW/BdhjbtkhCELpGo7QhCgAXnW3MM4Yh7YJ71u9Jg3C9Ec6BJyCyONeKtRz2t3bATqYylY9ZTSXkryRtFNRwQHzXtds28TKlYbZrAZDGjrLvr1CmfCgaAzFjytbyKktaLHP8AlYYw55K1S6IdOlpuNymzY+g5BFV7iBBtlmP4UwtBJEcPx9j5KNWbY58Y8+HO/gEONF+PUTgyrxYDj32h0AtEmIB0slwop04LWgDgCY8in8TQ3sxcTBy3rRf/AMc1Q4h0G8gzGtlXZ1cOeOSPBbVqzie6THA2v9FRYx5GfGYFj0tl+l1/zrhrbyXL8QHDdcLT7un3NdltJldXxsTMAzPG+Zn6qA7HHddcwbkC087KXj8Of7QSII53tePJZ+tVgx4J076Fao0XZ3DfGcTvFobBn+4kggRaC7hwMG+S0W3qrqT6dLDtH+k1u7vGYGQ3naRF50VN2V71BxH9rwToRlzztpxWo2VsrfeahbEt3ZJ3pg5RNgbz0A0Rud0TsVWJ2V2EbuqPa95dLoBLbcJF4nob+GjxTW5zMA62tbLKPwn6TNwASDBMbvS8f/JU+0qzcxczGh6zyVyjS9ylyt+xExjhFrdL5aTrn6qlfVJBdnmRaDF4BUjHVbfMWidJnVscQq+viABA06zlOiCRms7gLz08FW4m+R6Qfwpzqk3kfjS6gYp1/wCCpIsgViZvEXn+U1UI9nPzhP1beXH1ge/tHdfIDhkfr/CUYZLo4Z/dI8zpzQWwbx0SExyzQScB3D3+0/Rr3/hRi290eH0iEAjXbF2k2Ax7QRo7hyPJXDizQR4Lz/D1iCIy96rWbGxBqDdkkiOsG0eaSRz9Xpk08ke/JquzGE+JXbIlrO8bGOQW+UPZOBFGm1g4STxOpupi6GHHsiZ8cdqBIlQrhzpCEIApu0mKIaKYzdn0/n6KopU4AnTnxz98gusVV+JWc7MAwOEBPbsQCuTOe+bl9iqbtkZznFwFoNxa1otzRUxJYwzdwdEDhI9YS1WnIRLTLekTE81ntrVXPbWptduPqUy5u9cMJG64ECeItzTQhSsrNL8YbzgcgGn6m/kmm94NyG8Ab84mOlvNVOHplrXhxJJfTpbxzMwCc9A6FIZjAXl0Oifhtbe5ndJHEQIt/Kzi/IWPuZc9NToTly/hVm2MISC5umfEjj5K9e0nTOCfx0USs33xsssuC3FkeOW5GKrOnKybc/iPTJTdsYb4bjFm6dFV/E8U0ZWjuQdq0SG1Od/f6VZtbCioN4GCBcWvGqkV3nMWOXBMtdAyv6Hr71U9O0Wdrktv+G7wWvbUiBU3r3nugeMkr0bD4wcotYAcJ+/ovJuzeObTqPA1It46Sthg9rCBeZg+/VaE65KWr4NJjMYJInL6nlrnf9Kj2njBcE3uREHlmLTmo9XaE3gGYgyCcs/r5qvr4sGIi1vfWCm3WKlQ1WranPhbkMtFFq1hkOguZ4z74ph9WS4axb6j6qJUqc9dbj9KAHatW1zbSLfTqorqts+sWJ+tklWpAifJRnu4dbX9dEwo5UqD0PP1sFGcQTeDfhbzldOfz9Mtfsmp5oAQgXy9QuKevl5rqxsJ4+7pCbxCBjprtD4ef5C4FPjwn+FzMT4/n30Sb31930RRIrW+nHzz5q62LjjTqNcJsfLUKpiRoL8T9DyunqGZ45TxPv6KGR7H0Vg6+/Ta64loJBsQeieWb/4f4s1MGySDuktsZ5+Ga0cLowluimc2a2yaFQhCYU7TGOqbtN5/2lPqFtg/0XeH1CTK6g37MDO4IDW38qU9p1sD0t+VHw7RHlKkPm9hEaXJ8OK5UFxRQVG1672tAZBqggsDiQ14kSN7jEpkYf4lUvzhsRzDg4t5WXGNxzKbAYe9hcAN0bxY4nMgXifDjGau9iYO28bk5nQ845q+Nxjz2EY2ykrtfT+I8tL90mpTbz3GgN67zVD/AOYLGU3PHea0U2wPmqGxIboJmBzW0xmDBFveqxXaB9SmGbobAf3nPiKTdXgTJe68XtKhu+GNKFFpTrlg3T3qjyCZ0F7ZcpKl1aYtxWf2A7cYQwPqPDu8593S7vHe0abnujK3jo92W9435dPfks+eCRWik27ht6nOrT0EHPy/Kx9VpC9Cq0wQW8QR78VhMc2CQeJ9/VZounR1tFO4V6EAmLe/d1HxLhA4jgnatTryNlDrOzjUeytCNllScVu1QdPZWjoY+REkZ3twy+qyePaZB4FSMHibQf3kfytO20indybMY2fK348IQ2uYkxwymenuLLO08bx8wATHWfcKXSxGpFuIn6paJssXuFpnz6+majOfJvpl5rltWfY9gJHsB5z6a9FJA28Rx99E2Rw5p12s56D8Fc7uU/UKUyGNOZf8Jtw/PL3kn3dPLNNOd7/KkBkn+Ejp9+8vyunGEVmmATrexn0QBw+/LxTbRa+q6aumt055+9EBYovA524cVKpCDunzUZoN49+wpVCxvF781DGR6x/wtB+BVn/3P/qFtVkv+G1Hdwhd/lUJ8AAPytZK3YfoRz831sVCSUKwrHFD2u2aTvD6hTFHx7Zpv/6SfK6TKrg17MChpc0r3giN4tg5x+VzSJi2fPIei7rvgfOGgZknLyhcyDKTOVJc8NL5IN4EZ5STEieC1+ApBrQAsZgsQ97i/wCKKrHOlpa3daGi3zH5stD4rX7OxIcLK6fdj4ya8LF9smOjutaXf27/AMgPE9J4EraOcsf2sxMcbcGhxvrEGQM7JZPqh59FRsfGVHFu/UYJBAawEgkAF0yOJkk8VocG4Fvzb0ifYWLZVM0N1jK13EvjcIER/p/NmAPFa/ZLRuBxbDuEzHSdNEuoSrkzLsedCxPaEbtV4nUmev0WyqrI9pP9V+Wh04CVz/zI36J/MzM4l3motSrAv4ev7VhQ2c+s47hBIub/AHVpguxdU/O5gHiT9rrVGjbLJGPbMTiqc9E7VwJFNtRoOUOA+q9Godg6WdV73dDH0CsXbHpUaW7T3bAgb/ejW85q5P3KXngeQ0yOljPDL8okAiDNh1not92b2NhHsO8KVZ+8ZLCYHICbZra7E2XQpiKdNrdbAT5+CZyV0K8yPH8KypIhjzNxDHH0APNTaGAxThLaFQX/AMHXGcwRH8r22nhgu/8Alwn2Ij4/sePs7P4omTS6S4D6JcR2dxAF2sH/AHH/APMDzXrr8KFU7VoADL6ekqudRI+MzyDamHrUYLgwgzJDrdDkn8HsWtUa1zXNhwBAh9pE3tY8lsamBpvlzhUEXu36ZjyU3AfBcwFtRxHMEefBTKVRsreoMV/6RqxeoByj9pl3ZlzZmoM+B/K9ErYZoGZPP7qj2qM8/FUyytCfiZGMxGD3IvPhF0zA19PfJWeMbM+7qA1g0+qfFNyjbNuKW6NnBpHnJ8PXRSaMyBF87a6WXDGSb/yeS1nYnY3xsQwx3WQ8zwGQ84T9uixvarPS+zODNHC0mHMNl3U3PqVaLkFLK6KVKjmt27OkJJQpIHkjmyCONkqEAZVoIJGRuP2ivTZuwW74yIcJB/7YvKd2xS3apP8AkJ/KSm7OMzF9Y4CVxq2ya9CuXZRbVoGmW1A1znWDKLd3cDtDAjjcmwhTtj48AkF+86+8dAZmI0sQk2u4xu0gC8i5dcBup6RpqYHFZXaOMc19IUAINR28BB7jZ3jJP+UAnj1WjtCJ0z0J2NBFisH2jxjalRtN1y8ndFwDBF5yBmLdEp2k5rQXT3WNJi5ncmY1yVdicRvsDy6WReLwDEPbxgnxSU7tjSnaHcNs9geDuxusDA65dYggGPO+ei12Ea9rbkXvbLhYaKo2bTycBp3XNyeIBm8kmOquKfyDezVOomyuJxUKyPaR/wDUfrH2tELX1gACeF/JYDauJl7rSSSfXgsqVyR0NFHlsb7LVSKxmwcLTGnRehYapIsvMMBV3KgNhfKTPvzXoWCr2CM7cZfuTqlUrLj4ci5VVtbFU6VN7nZNaSeinsMqDjHMBg5nIEi+mvVLjm+kY2zNbM2nS+G2q0fCpu+Vtr34NnPzWgobSLDy0HFVW0sKwHecPl+WTEE3mJgnqs/tOq+nVp4ipWIptFqYyJki7gTvCIOX72Jb3aJjM9ZwGNDxzi6m/EWF2DtWBLu7vQSDmJE3gnKyv3bUboRJyVsMjqn2WbkW9WsqbaOLEiDAnO8eMKBiNrb7ZB3RaT/ibT5TMf7SoQLpcACHMu9kWdTN5i9hl4DgolchJTHMRi6zKkVMOypRMf1BAJEcrT0U3CYuhUBgFsHdhwtP45qHsqg9h+Kyo99LWmYc0EjzGmuhVhTp0aot3H8NClnJeP8Af5Km7EqYZpBDTY5XuPNU+16Gp8I+qt3Yc07c5I5cpVPtIQszkvTkgx+1jAA4n7fsKAy9vfGyk7VqTUgXjTn9Iy9U7szZb6zt1gnidBzla8SqKR18S2wVjmz6DnuDWtu6wGt1612V2eKNBo3S15u+c97IjwUDsn2cbh2yYc85ngOAWnAW7Di2/M+ynNl3cLo7BXYK4C6WgzHUoSBCAJKEIQBWbewu8zeGbfoqGlVstiQsvtbAmm6R8pK5usxNP4i/kWatWRcSwkENjedA/HhmfJUVXYtNjy5swygKQBuIJkniSd0eKvGVRnqLedkNAgzqb/QeCyrJSopM9t2i8NqfCaCZpyP9kw4f+IKp6tN1Oo2k1sBjGuv8pZO6WZad0rY4mhIqEa2jz/Kj4nDkuZaRkehH0T/G4FoTYlCAP8RdvKTw0/SnVn2nh799E1Sphjd0ZILuPsfhZZvcMvQg7axBbTLci47unvl4rG1wZ0B1JVxtrE77jBgC3Hnl7zVLVb4+9U+ONHa0+PZjSK59K9nXnRbHYWKlgB0WfwuBdVfusbJOdrdSdFr6PZ/4dOQZcLngeStnilkjx4F1KjKNeSzoVuCg7U2FTrkfEYHQbG4InOCDMH1TeGxStKFeYXPT5OW1RT7Z2U2swtqiW5zkZ6hZLaGD3A9z2h1Jl2NzJd/lfIkgZL0DaLC63jKzu18DUfUphhDWMM1Ac3RoLXGdpH2WrFkalTfBWylwGI3aW+4EGN93IxZp8fspdTEkU3GQS1hecpEndtxsotfBlu/Dx/Uk7riGy0ACAY0EmOq4rUf6ppFhDXhvfPdYIMAXm5iYJWqO2XK8kWwxe0gfjAPLXb7KggbxaRDxULYksAqPBsfkWi2YXFtLEbwJDWtMT3gWAy5pGsm4sbLkbNaKjHubAdT3ZyNjultr5GPZU3YeDNGaD3b7R3GucIJaD3N503IFp4dFE8ycdq4ZF8FqKDaZFaiO68d5vA/49NUmL2eJ32WBgjkdeicwQNOWH5Tpw581IL92dQRkss3v7/4/6GSI5xZ3YMRl/HDJUW2XAiGAyREDzNlZY6oB0zRsPZu+74h8Bw/afDjlkltZdjjbtmd2P2QfUdvVe7J+UflegbJ2Kyk2GiArKjQDQnQV2YYoxL55XI5YyEqVCtKxQukgSqSBUJEIAlIQhAAuK1MOEESCu0KGr4YGS2psx1Iy2SyZtmFB+Nl+OcrcubKp8dsJjpI7p9PFc3Non3j+wjhfRnhVCDU1m6lVNiVBqEy7Z1T2Vj/D5f0i/DkRy+/uOCrdp4yO6OF7+X2VwNkPdmYHAD7lPUOzbP7gXdSVbDRzfZqw44Y3ulyzCCmXnda0uOgGXvqrLZ/ZOo8g1DujUAyT6QvQMPs9rRAAAHBSW0QFthpUuy+Wqb6KfA7MbTbDGwPefFSXUCrNtNK+mtKikZnIxG1tlFp36YnMuFsuSj4PF2strUwqze0dgneL6dibkaE/Zc3VaNt7ofYJJS/ccpVQQuKuFBBjVVbKzmktcCCMwfd1Lp43JczrhlDiQ8ds0Es7oJBkWy5jmndq7JbUpEPEiBbyyU04lpXb67ctDmmT9BNpHo4fepMH+JjXIwfHJS3Uh3SRcCD1Fvwmm4gNBA5JqriZCl88+QUSfVqggEm+U+iiVsRY+/JQnYvMk6yVK2dsx1fOzPU/pW44SySqJbGFnOAwnxnXncB/8v0tbhcOGAACOi5wmBFMQFKhdrDhWONFnsghdAICFeKLCChLCAESohLCAEQuoQgCQhCEACEIQAIKEIAbc1NGiFJSQgCN8JG4pMJIQBH3Ebqf3UbqAGISwnt1clqAGiE0+mpO6k3VAFZi9lsqCHAH7dCqbE9lz/Y/wd+Vq9xKWqrJp8eT6kTZ59W2RiG/2E9CCmPg1R/Y8eBXo+6gUgsj/wAdDw2RSPPWYOtH+m/yj6p+jsSu/RrOpk+Qt6rebgShqaP+PxrtthwZzAdmWMu/vu4nLwGivKVINEAQpEJYWyGOMFUUTYzupd1OwiE5A3uI3U5CIQBxupYXUIhAHMIhdQkhACQhLCVA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16" descr="data:image/jpeg;base64,/9j/4AAQSkZJRgABAQAAAQABAAD/2wCEAAkGBxQTEhUUExQWFRUWFBgWFxcXGBcYFxgYHRgdFhwXFxcYHCggGBolHRYWITEiJSkrLi4uFx8zODMsNygtLisBCgoKDg0OGxAQGywkHyQsLCwsLC8sLC8sLCwsLCwsLCwsLCwsLCwsLDQsLCwsLCwsLCwsLCwsLDQsLCwsLCwsLP/AABEIAL8BCAMBIgACEQEDEQH/xAAcAAABBQEBAQAAAAAAAAAAAAAAAQMEBQYCBwj/xAA9EAABAwIDBQYGAQMCBQUAAAABAAIRAyEEMUEFElFhcQYigZGh8BMyscHR4fEjQlIzYgcUcoKSFlOiwtL/xAAZAQACAwEAAAAAAAAAAAAAAAAAAgEDBAX/xAAtEQACAgEEAQIEBgMBAAAAAAAAAQIRAwQSITFBUWETIjKRFEJScYHRBfDxI//aAAwDAQACEQMRAD8A9uQlQpARCVCAEQlSIAEIQgAQhCABCEIAEIQgAQhCABCEIAEiVCAEQlQgBEJHOAzIHVNvxLBYvaDzIUNpAOoUKvtei3N4P/Tf6KJs/aRxFRwaC2nTiTq46DkLFI8sbpPkXcui4SJUKwYRCVIgASJUIARCWEIA7QhCAGcTiAwAuyJgnh15J4JvEUQ9pabgiFjqO2quGcWPG+wGOYvoVRky/DfzdMSUtvZtUKjo9qaBF94dR+E+e0WHy3/Qp1mg/KJ3x9S1QqlvaPDn++OoKk4ba1GoSG1GyDF7eUqVki+mG5epNQufiDiPNN1sQG2OZyClyS5Y6TfCHVEr7Rpt1k8Aq/FYlztRE5BVlZvjwj3zWWepf5TVDTfqLd23m6NPmo9TtJEdwH/u/SqYgae+Sg4gxrz0uqHqMnqXrBj9DRM7Ut/uYR0IUuh2iou1I6j8LCV69oi3vyUB2Lg5EcdVC1WVdg9PifR67SrNd8rgehldrybD7Vcw7zXEHkfv6q+2Z20c2BVbvDiPm/a0Y9XF/VwZ56WS+nk3aFFwG0adYTTcDxGo6jRSlqTT5Rmaa7G8RXaxpc8hrQJJKx+P7WPeSKXcbMTm42z4BV3ajbZr1Cxh/psNoPz/AO7wiypqDrvHAgrm59U3LbDoyZMrbqJYVMS6o8OcSXG5nlb7Lmgd4g6SG+SZoVO9UP8Ai0geSTCPDWAnSfPJZu3yVWTsXiYaOJ/Oa0fYc/06g13gedx+liu847xgcz9gtP2KqxVc2bOZN9SDp5laNPL/ANEyzHL5kbNCELqmsEIQgASJUIARCEIA7QhCABYvb1P+s+bgn7LaLE7dxQ+O++RzHRZNW1tV+pVl6KDF0S24+X6dUy6rYHgrY1J4OB8/JVeMwu7cZH05LnyXlGVr0HKzsj/kkriITG9NPpZWWFo/GawDM5nhGaZfMCVukNbP2e+sbkhgFz9hzWidjGU4a0ju5gzZsXvxVZW2owVDhqUl7ACYyaLTPF33K5qtdVNTdEEmm0EwYvfwznml66O9ptNHCue/LLnZ7m1ZeN4Z2K5rVIJ0F+tlVbK2gxj30nOb8UOOsktz5RYBWGJdaYufv+lZHlF8+GQa9bIx5qpxDyCZj6aqRiqkHyn8AKuxDpJOY0zUCjT6mihVhGoHL7J17jOfpkor3Az9/rCVsZI53j9o0UnCYapUP9Njn3gkCyuuyewfiu+LVafhAWGW+7wOQ1V/g67Wl9Om1o3XQA2I5kxzkeCmvLJTvhEDZGx30XCoaha6JhmficoVvitpVnAid0ZTxHSPqnTF5AF4HMqLiTAKdN1SYrUbtoq6uHEyWtBAiwGXhYeKhMotBLgADqQeHKfVTMVVgWEmNMz0lVlXEcxCXahHixvuK+wfDDQ/Pv68Lz5LlocSGsLY4yPpnKiuxXHKdBPkNVGOIj5chmocaKJ6HFLrguvgtbd533cNExX2i+iDUYSxw1GgNiq5mNB+aQeV/NM7Vf8A0njiIHU5flLJtPg5ebTzxPnr1LKh25xUiaky4GIGQ0ytKm0u3+J3yTuOBNmbuQ6i6wFGoSYbc5T+FZlopgDNx0/Ks+JNeWVb5ep6hszt3Rc3+sDTcLEgS09NVpMBtKlWbvUnhw5Z+RuvFaWHJA3tcgrfA4ctNj3syRYD9q2Grmu+SyOaXk9dQvPcPtWsz5ajo53+uSljtbVFu648m/tX/i4eS34yNuhVuxquIeN6s1rZyA+bqboWmMtyssTstEqEKSRCYXm+04dVe5s3cY4HyXo1YS0xwP0XmFam4OIgtIORWHWvpFGfwMuxAFnNg8RZd064M96Rwcg4iLPbbmmnUKLsiWn3oVhXsZzmtThpi4Popmxn1GYZ76YG8HbrZyvmVFGFeMi145ED0K0WCwJ+A0Cwc7edIFxw9AnV9mrRQ3ZU/QzeE2fXwmI390VH1Ws3zkA7U9Im5UitjDhjiKrzm3eo0wD3N4luQGfdHmrjbu1zQofEddzW2YB3nGbSRk3UrKVMU7GE74bMNLoFgCAPm6mw5KXxydyKcux/sbss3xLyC9zp3uIOcStXiaogwc8zPoPNLRDWYdoaMhE2+kLPYqvczf8AX3TXQr5HMQ+wDAbeKrqlTOxn18Vy90m5OvVWOyNlip36rt1g0Du8Y4j+0WzPghKyGynGHe+IpucCYBDSb8OqscF2fYJdiH7pbBLGd5wnSeJg2C77R7Wc0ClTgMiGtZMkl0Dx9bqRg8DWZXY97y1jaYpNZd2+6JfUse6SGu7xvBA1UuPIKXBdHHNfSeym51HcDRvFu7uzwDhY24WkKu27t5jGHC4S9d4aAGCzA495znZb27OepVP2hYK9UUKctAO88tAbuwbuM5xNhxPJaXYGzW0gCBBi2UwLTYX0CIugcbXJKwzPh0mNJc5waATnkBl6qux1XTIcD9fZUzF1QI3c7zH3nLx4KjxWIkcba6+P6UgMV6mf6VZiTYmc75Gx6KRialr62ysBxMyoGIeb+k/YqWBGdWIMjkMr+uvPko1XEZifL198lziHeeUCR76KKT1+iKCx+nXM+5TpxAMtddpsQcjz5dRxVe8/b3KQ1fA/tQT2qZaYPDsYD8MEu0BiR4jNSsDgZl7pJnzKp6FYg6A+7q8wO0w4brzEaj7/AJSSjZzNRofzY/t/RZUmNZJc7vctOgXX/NQIa3xN/RNNpMOp9E7Tw7dHqvk5vIjd92cn6eS2HY/ZIvVc3KzZ9SsuylwdK9M2dhxTpMaJs0Z5zqtWlx7pW/BdhjbtkhCELpGo7QhCgAXnW3MM4Yh7YJ71u9Jg3C9Ec6BJyCyONeKtRz2t3bATqYylY9ZTSXkryRtFNRwQHzXtds28TKlYbZrAZDGjrLvr1CmfCgaAzFjytbyKktaLHP8AlYYw55K1S6IdOlpuNymzY+g5BFV7iBBtlmP4UwtBJEcPx9j5KNWbY58Y8+HO/gEONF+PUTgyrxYDj32h0AtEmIB0slwop04LWgDgCY8in8TQ3sxcTBy3rRf/AMc1Q4h0G8gzGtlXZ1cOeOSPBbVqzie6THA2v9FRYx5GfGYFj0tl+l1/zrhrbyXL8QHDdcLT7un3NdltJldXxsTMAzPG+Zn6qA7HHddcwbkC087KXj8Of7QSII53tePJZ+tVgx4J076Fao0XZ3DfGcTvFobBn+4kggRaC7hwMG+S0W3qrqT6dLDtH+k1u7vGYGQ3naRF50VN2V71BxH9rwToRlzztpxWo2VsrfeahbEt3ZJ3pg5RNgbz0A0Rud0TsVWJ2V2EbuqPa95dLoBLbcJF4nob+GjxTW5zMA62tbLKPwn6TNwASDBMbvS8f/JU+0qzcxczGh6zyVyjS9ylyt+xExjhFrdL5aTrn6qlfVJBdnmRaDF4BUjHVbfMWidJnVscQq+viABA06zlOiCRms7gLz08FW4m+R6Qfwpzqk3kfjS6gYp1/wCCpIsgViZvEXn+U1UI9nPzhP1beXH1ge/tHdfIDhkfr/CUYZLo4Z/dI8zpzQWwbx0SExyzQScB3D3+0/Rr3/hRi290eH0iEAjXbF2k2Ax7QRo7hyPJXDizQR4Lz/D1iCIy96rWbGxBqDdkkiOsG0eaSRz9Xpk08ke/JquzGE+JXbIlrO8bGOQW+UPZOBFGm1g4STxOpupi6GHHsiZ8cdqBIlQrhzpCEIApu0mKIaKYzdn0/n6KopU4AnTnxz98gusVV+JWc7MAwOEBPbsQCuTOe+bl9iqbtkZznFwFoNxa1otzRUxJYwzdwdEDhI9YS1WnIRLTLekTE81ntrVXPbWptduPqUy5u9cMJG64ECeItzTQhSsrNL8YbzgcgGn6m/kmm94NyG8Ab84mOlvNVOHplrXhxJJfTpbxzMwCc9A6FIZjAXl0Oifhtbe5ndJHEQIt/Kzi/IWPuZc9NToTly/hVm2MISC5umfEjj5K9e0nTOCfx0USs33xsssuC3FkeOW5GKrOnKybc/iPTJTdsYb4bjFm6dFV/E8U0ZWjuQdq0SG1Od/f6VZtbCioN4GCBcWvGqkV3nMWOXBMtdAyv6Hr71U9O0Wdrktv+G7wWvbUiBU3r3nugeMkr0bD4wcotYAcJ+/ovJuzeObTqPA1It46Sthg9rCBeZg+/VaE65KWr4NJjMYJInL6nlrnf9Kj2njBcE3uREHlmLTmo9XaE3gGYgyCcs/r5qvr4sGIi1vfWCm3WKlQ1WranPhbkMtFFq1hkOguZ4z74ph9WS4axb6j6qJUqc9dbj9KAHatW1zbSLfTqorqts+sWJ+tklWpAifJRnu4dbX9dEwo5UqD0PP1sFGcQTeDfhbzldOfz9Mtfsmp5oAQgXy9QuKevl5rqxsJ4+7pCbxCBjprtD4ef5C4FPjwn+FzMT4/n30Sb31930RRIrW+nHzz5q62LjjTqNcJsfLUKpiRoL8T9DyunqGZ45TxPv6KGR7H0Vg6+/Ta64loJBsQeieWb/4f4s1MGySDuktsZ5+Ga0cLowluimc2a2yaFQhCYU7TGOqbtN5/2lPqFtg/0XeH1CTK6g37MDO4IDW38qU9p1sD0t+VHw7RHlKkPm9hEaXJ8OK5UFxRQVG1672tAZBqggsDiQ14kSN7jEpkYf4lUvzhsRzDg4t5WXGNxzKbAYe9hcAN0bxY4nMgXifDjGau9iYO28bk5nQ845q+Nxjz2EY2ykrtfT+I8tL90mpTbz3GgN67zVD/AOYLGU3PHea0U2wPmqGxIboJmBzW0xmDBFveqxXaB9SmGbobAf3nPiKTdXgTJe68XtKhu+GNKFFpTrlg3T3qjyCZ0F7ZcpKl1aYtxWf2A7cYQwPqPDu8593S7vHe0abnujK3jo92W9435dPfks+eCRWik27ht6nOrT0EHPy/Kx9VpC9Cq0wQW8QR78VhMc2CQeJ9/VZounR1tFO4V6EAmLe/d1HxLhA4jgnatTryNlDrOzjUeytCNllScVu1QdPZWjoY+REkZ3twy+qyePaZB4FSMHibQf3kfytO20indybMY2fK348IQ2uYkxwymenuLLO08bx8wATHWfcKXSxGpFuIn6paJssXuFpnz6+majOfJvpl5rltWfY9gJHsB5z6a9FJA28Rx99E2Rw5p12s56D8Fc7uU/UKUyGNOZf8Jtw/PL3kn3dPLNNOd7/KkBkn+Ejp9+8vyunGEVmmATrexn0QBw+/LxTbRa+q6aumt055+9EBYovA524cVKpCDunzUZoN49+wpVCxvF781DGR6x/wtB+BVn/3P/qFtVkv+G1Hdwhd/lUJ8AAPytZK3YfoRz831sVCSUKwrHFD2u2aTvD6hTFHx7Zpv/6SfK6TKrg17MChpc0r3giN4tg5x+VzSJi2fPIei7rvgfOGgZknLyhcyDKTOVJc8NL5IN4EZ5STEieC1+ApBrQAsZgsQ97i/wCKKrHOlpa3daGi3zH5stD4rX7OxIcLK6fdj4ya8LF9smOjutaXf27/AMgPE9J4EraOcsf2sxMcbcGhxvrEGQM7JZPqh59FRsfGVHFu/UYJBAawEgkAF0yOJkk8VocG4Fvzb0ifYWLZVM0N1jK13EvjcIER/p/NmAPFa/ZLRuBxbDuEzHSdNEuoSrkzLsedCxPaEbtV4nUmev0WyqrI9pP9V+Wh04CVz/zI36J/MzM4l3motSrAv4ev7VhQ2c+s47hBIub/AHVpguxdU/O5gHiT9rrVGjbLJGPbMTiqc9E7VwJFNtRoOUOA+q9Godg6WdV73dDH0CsXbHpUaW7T3bAgb/ejW85q5P3KXngeQ0yOljPDL8okAiDNh1not92b2NhHsO8KVZ+8ZLCYHICbZra7E2XQpiKdNrdbAT5+CZyV0K8yPH8KypIhjzNxDHH0APNTaGAxThLaFQX/AMHXGcwRH8r22nhgu/8Alwn2Ij4/sePs7P4omTS6S4D6JcR2dxAF2sH/AHH/APMDzXrr8KFU7VoADL6ekqudRI+MzyDamHrUYLgwgzJDrdDkn8HsWtUa1zXNhwBAh9pE3tY8lsamBpvlzhUEXu36ZjyU3AfBcwFtRxHMEefBTKVRsreoMV/6RqxeoByj9pl3ZlzZmoM+B/K9ErYZoGZPP7qj2qM8/FUyytCfiZGMxGD3IvPhF0zA19PfJWeMbM+7qA1g0+qfFNyjbNuKW6NnBpHnJ8PXRSaMyBF87a6WXDGSb/yeS1nYnY3xsQwx3WQ8zwGQ84T9uixvarPS+zODNHC0mHMNl3U3PqVaLkFLK6KVKjmt27OkJJQpIHkjmyCONkqEAZVoIJGRuP2ivTZuwW74yIcJB/7YvKd2xS3apP8AkJ/KSm7OMzF9Y4CVxq2ya9CuXZRbVoGmW1A1znWDKLd3cDtDAjjcmwhTtj48AkF+86+8dAZmI0sQk2u4xu0gC8i5dcBup6RpqYHFZXaOMc19IUAINR28BB7jZ3jJP+UAnj1WjtCJ0z0J2NBFisH2jxjalRtN1y8ndFwDBF5yBmLdEp2k5rQXT3WNJi5ncmY1yVdicRvsDy6WReLwDEPbxgnxSU7tjSnaHcNs9geDuxusDA65dYggGPO+ei12Ea9rbkXvbLhYaKo2bTycBp3XNyeIBm8kmOquKfyDezVOomyuJxUKyPaR/wDUfrH2tELX1gACeF/JYDauJl7rSSSfXgsqVyR0NFHlsb7LVSKxmwcLTGnRehYapIsvMMBV3KgNhfKTPvzXoWCr2CM7cZfuTqlUrLj4ci5VVtbFU6VN7nZNaSeinsMqDjHMBg5nIEi+mvVLjm+kY2zNbM2nS+G2q0fCpu+Vtr34NnPzWgobSLDy0HFVW0sKwHecPl+WTEE3mJgnqs/tOq+nVp4ipWIptFqYyJki7gTvCIOX72Jb3aJjM9ZwGNDxzi6m/EWF2DtWBLu7vQSDmJE3gnKyv3bUboRJyVsMjqn2WbkW9WsqbaOLEiDAnO8eMKBiNrb7ZB3RaT/ibT5TMf7SoQLpcACHMu9kWdTN5i9hl4DgolchJTHMRi6zKkVMOypRMf1BAJEcrT0U3CYuhUBgFsHdhwtP45qHsqg9h+Kyo99LWmYc0EjzGmuhVhTp0aot3H8NClnJeP8Af5Km7EqYZpBDTY5XuPNU+16Gp8I+qt3Yc07c5I5cpVPtIQszkvTkgx+1jAA4n7fsKAy9vfGyk7VqTUgXjTn9Iy9U7szZb6zt1gnidBzla8SqKR18S2wVjmz6DnuDWtu6wGt1612V2eKNBo3S15u+c97IjwUDsn2cbh2yYc85ngOAWnAW7Di2/M+ynNl3cLo7BXYK4C6WgzHUoSBCAJKEIQBWbewu8zeGbfoqGlVstiQsvtbAmm6R8pK5usxNP4i/kWatWRcSwkENjedA/HhmfJUVXYtNjy5swygKQBuIJkniSd0eKvGVRnqLedkNAgzqb/QeCyrJSopM9t2i8NqfCaCZpyP9kw4f+IKp6tN1Oo2k1sBjGuv8pZO6WZad0rY4mhIqEa2jz/Kj4nDkuZaRkehH0T/G4FoTYlCAP8RdvKTw0/SnVn2nh799E1Sphjd0ZILuPsfhZZvcMvQg7axBbTLci47unvl4rG1wZ0B1JVxtrE77jBgC3Hnl7zVLVb4+9U+ONHa0+PZjSK59K9nXnRbHYWKlgB0WfwuBdVfusbJOdrdSdFr6PZ/4dOQZcLngeStnilkjx4F1KjKNeSzoVuCg7U2FTrkfEYHQbG4InOCDMH1TeGxStKFeYXPT5OW1RT7Z2U2swtqiW5zkZ6hZLaGD3A9z2h1Jl2NzJd/lfIkgZL0DaLC63jKzu18DUfUphhDWMM1Ac3RoLXGdpH2WrFkalTfBWylwGI3aW+4EGN93IxZp8fspdTEkU3GQS1hecpEndtxsotfBlu/Dx/Uk7riGy0ACAY0EmOq4rUf6ppFhDXhvfPdYIMAXm5iYJWqO2XK8kWwxe0gfjAPLXb7KggbxaRDxULYksAqPBsfkWi2YXFtLEbwJDWtMT3gWAy5pGsm4sbLkbNaKjHubAdT3ZyNjultr5GPZU3YeDNGaD3b7R3GucIJaD3N503IFp4dFE8ycdq4ZF8FqKDaZFaiO68d5vA/49NUmL2eJ32WBgjkdeicwQNOWH5Tpw581IL92dQRkss3v7/4/6GSI5xZ3YMRl/HDJUW2XAiGAyREDzNlZY6oB0zRsPZu+74h8Bw/afDjlkltZdjjbtmd2P2QfUdvVe7J+UflegbJ2Kyk2GiArKjQDQnQV2YYoxL55XI5YyEqVCtKxQukgSqSBUJEIAlIQhAAuK1MOEESCu0KGr4YGS2psx1Iy2SyZtmFB+Nl+OcrcubKp8dsJjpI7p9PFc3Non3j+wjhfRnhVCDU1m6lVNiVBqEy7Z1T2Vj/D5f0i/DkRy+/uOCrdp4yO6OF7+X2VwNkPdmYHAD7lPUOzbP7gXdSVbDRzfZqw44Y3ulyzCCmXnda0uOgGXvqrLZ/ZOo8g1DujUAyT6QvQMPs9rRAAAHBSW0QFthpUuy+Wqb6KfA7MbTbDGwPefFSXUCrNtNK+mtKikZnIxG1tlFp36YnMuFsuSj4PF2strUwqze0dgneL6dibkaE/Zc3VaNt7ofYJJS/ccpVQQuKuFBBjVVbKzmktcCCMwfd1Lp43JczrhlDiQ8ds0Es7oJBkWy5jmndq7JbUpEPEiBbyyU04lpXb67ctDmmT9BNpHo4fepMH+JjXIwfHJS3Uh3SRcCD1Fvwmm4gNBA5JqriZCl88+QUSfVqggEm+U+iiVsRY+/JQnYvMk6yVK2dsx1fOzPU/pW44SySqJbGFnOAwnxnXncB/8v0tbhcOGAACOi5wmBFMQFKhdrDhWONFnsghdAICFeKLCChLCAESohLCAEQuoQgCQhCEACEIQAIKEIAbc1NGiFJSQgCN8JG4pMJIQBH3Ebqf3UbqAGISwnt1clqAGiE0+mpO6k3VAFZi9lsqCHAH7dCqbE9lz/Y/wd+Vq9xKWqrJp8eT6kTZ59W2RiG/2E9CCmPg1R/Y8eBXo+6gUgsj/wAdDw2RSPPWYOtH+m/yj6p+jsSu/RrOpk+Qt6rebgShqaP+PxrtthwZzAdmWMu/vu4nLwGivKVINEAQpEJYWyGOMFUUTYzupd1OwiE5A3uI3U5CIQBxupYXUIhAHMIhdQkhACQhLCVAH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18" descr="data:image/jpeg;base64,/9j/4AAQSkZJRgABAQAAAQABAAD/2wCEAAkGBxQTEhUUExQWFRUWFBgWFxcXGBcYFxgYHRgdFhwXFxcYHCggGBolHRYWITEiJSkrLi4uFx8zODMsNygtLisBCgoKDg0OGxAQGywkHyQsLCwsLC8sLC8sLCwsLCwsLCwsLCwsLCwsLDQsLCwsLCwsLCwsLCwsLDQsLCwsLCwsLP/AABEIAL8BCAMBIgACEQEDEQH/xAAcAAABBQEBAQAAAAAAAAAAAAAAAQMEBQYCBwj/xAA9EAABAwIDBQYGAQMCBQUAAAABAAIRAyEEMUEFElFhcQYigZGh8BMyscHR4fEjQlIzYgcUcoKSFlOiwtL/xAAZAQACAwEAAAAAAAAAAAAAAAAAAgEDBAX/xAAtEQACAgEEAQIEBgMBAAAAAAAAAQIRAwQSITFBUWETIjKRFEJScYHRBfDxI//aAAwDAQACEQMRAD8A9uQlQpARCVCAEQlSIAEIQgAQhCABCEIAEIQgAQhCABCEIAEiVCAEQlQgBEJHOAzIHVNvxLBYvaDzIUNpAOoUKvtei3N4P/Tf6KJs/aRxFRwaC2nTiTq46DkLFI8sbpPkXcui4SJUKwYRCVIgASJUIARCWEIA7QhCAGcTiAwAuyJgnh15J4JvEUQ9pabgiFjqO2quGcWPG+wGOYvoVRky/DfzdMSUtvZtUKjo9qaBF94dR+E+e0WHy3/Qp1mg/KJ3x9S1QqlvaPDn++OoKk4ba1GoSG1GyDF7eUqVki+mG5epNQufiDiPNN1sQG2OZyClyS5Y6TfCHVEr7Rpt1k8Aq/FYlztRE5BVlZvjwj3zWWepf5TVDTfqLd23m6NPmo9TtJEdwH/u/SqYgae+Sg4gxrz0uqHqMnqXrBj9DRM7Ut/uYR0IUuh2iou1I6j8LCV69oi3vyUB2Lg5EcdVC1WVdg9PifR67SrNd8rgehldrybD7Vcw7zXEHkfv6q+2Z20c2BVbvDiPm/a0Y9XF/VwZ56WS+nk3aFFwG0adYTTcDxGo6jRSlqTT5Rmaa7G8RXaxpc8hrQJJKx+P7WPeSKXcbMTm42z4BV3ajbZr1Cxh/psNoPz/AO7wiypqDrvHAgrm59U3LbDoyZMrbqJYVMS6o8OcSXG5nlb7Lmgd4g6SG+SZoVO9UP8Ai0geSTCPDWAnSfPJZu3yVWTsXiYaOJ/Oa0fYc/06g13gedx+liu847xgcz9gtP2KqxVc2bOZN9SDp5laNPL/ANEyzHL5kbNCELqmsEIQgASJUIARCEIA7QhCABYvb1P+s+bgn7LaLE7dxQ+O++RzHRZNW1tV+pVl6KDF0S24+X6dUy6rYHgrY1J4OB8/JVeMwu7cZH05LnyXlGVr0HKzsj/kkriITG9NPpZWWFo/GawDM5nhGaZfMCVukNbP2e+sbkhgFz9hzWidjGU4a0ju5gzZsXvxVZW2owVDhqUl7ACYyaLTPF33K5qtdVNTdEEmm0EwYvfwznml66O9ptNHCue/LLnZ7m1ZeN4Z2K5rVIJ0F+tlVbK2gxj30nOb8UOOsktz5RYBWGJdaYufv+lZHlF8+GQa9bIx5qpxDyCZj6aqRiqkHyn8AKuxDpJOY0zUCjT6mihVhGoHL7J17jOfpkor3Az9/rCVsZI53j9o0UnCYapUP9Njn3gkCyuuyewfiu+LVafhAWGW+7wOQ1V/g67Wl9Om1o3XQA2I5kxzkeCmvLJTvhEDZGx30XCoaha6JhmficoVvitpVnAid0ZTxHSPqnTF5AF4HMqLiTAKdN1SYrUbtoq6uHEyWtBAiwGXhYeKhMotBLgADqQeHKfVTMVVgWEmNMz0lVlXEcxCXahHixvuK+wfDDQ/Pv68Lz5LlocSGsLY4yPpnKiuxXHKdBPkNVGOIj5chmocaKJ6HFLrguvgtbd533cNExX2i+iDUYSxw1GgNiq5mNB+aQeV/NM7Vf8A0njiIHU5flLJtPg5ebTzxPnr1LKh25xUiaky4GIGQ0ytKm0u3+J3yTuOBNmbuQ6i6wFGoSYbc5T+FZlopgDNx0/Ks+JNeWVb5ep6hszt3Rc3+sDTcLEgS09NVpMBtKlWbvUnhw5Z+RuvFaWHJA3tcgrfA4ctNj3syRYD9q2Grmu+SyOaXk9dQvPcPtWsz5ajo53+uSljtbVFu648m/tX/i4eS34yNuhVuxquIeN6s1rZyA+bqboWmMtyssTstEqEKSRCYXm+04dVe5s3cY4HyXo1YS0xwP0XmFam4OIgtIORWHWvpFGfwMuxAFnNg8RZd064M96Rwcg4iLPbbmmnUKLsiWn3oVhXsZzmtThpi4Popmxn1GYZ76YG8HbrZyvmVFGFeMi145ED0K0WCwJ+A0Cwc7edIFxw9AnV9mrRQ3ZU/QzeE2fXwmI390VH1Ws3zkA7U9Im5UitjDhjiKrzm3eo0wD3N4luQGfdHmrjbu1zQofEddzW2YB3nGbSRk3UrKVMU7GE74bMNLoFgCAPm6mw5KXxydyKcux/sbss3xLyC9zp3uIOcStXiaogwc8zPoPNLRDWYdoaMhE2+kLPYqvczf8AX3TXQr5HMQ+wDAbeKrqlTOxn18Vy90m5OvVWOyNlip36rt1g0Du8Y4j+0WzPghKyGynGHe+IpucCYBDSb8OqscF2fYJdiH7pbBLGd5wnSeJg2C77R7Wc0ClTgMiGtZMkl0Dx9bqRg8DWZXY97y1jaYpNZd2+6JfUse6SGu7xvBA1UuPIKXBdHHNfSeym51HcDRvFu7uzwDhY24WkKu27t5jGHC4S9d4aAGCzA495znZb27OepVP2hYK9UUKctAO88tAbuwbuM5xNhxPJaXYGzW0gCBBi2UwLTYX0CIugcbXJKwzPh0mNJc5waATnkBl6qux1XTIcD9fZUzF1QI3c7zH3nLx4KjxWIkcba6+P6UgMV6mf6VZiTYmc75Gx6KRialr62ysBxMyoGIeb+k/YqWBGdWIMjkMr+uvPko1XEZifL198lziHeeUCR76KKT1+iKCx+nXM+5TpxAMtddpsQcjz5dRxVe8/b3KQ1fA/tQT2qZaYPDsYD8MEu0BiR4jNSsDgZl7pJnzKp6FYg6A+7q8wO0w4brzEaj7/AJSSjZzNRofzY/t/RZUmNZJc7vctOgXX/NQIa3xN/RNNpMOp9E7Tw7dHqvk5vIjd92cn6eS2HY/ZIvVc3KzZ9SsuylwdK9M2dhxTpMaJs0Z5zqtWlx7pW/BdhjbtkhCELpGo7QhCgAXnW3MM4Yh7YJ71u9Jg3C9Ec6BJyCyONeKtRz2t3bATqYylY9ZTSXkryRtFNRwQHzXtds28TKlYbZrAZDGjrLvr1CmfCgaAzFjytbyKktaLHP8AlYYw55K1S6IdOlpuNymzY+g5BFV7iBBtlmP4UwtBJEcPx9j5KNWbY58Y8+HO/gEONF+PUTgyrxYDj32h0AtEmIB0slwop04LWgDgCY8in8TQ3sxcTBy3rRf/AMc1Q4h0G8gzGtlXZ1cOeOSPBbVqzie6THA2v9FRYx5GfGYFj0tl+l1/zrhrbyXL8QHDdcLT7un3NdltJldXxsTMAzPG+Zn6qA7HHddcwbkC087KXj8Of7QSII53tePJZ+tVgx4J076Fao0XZ3DfGcTvFobBn+4kggRaC7hwMG+S0W3qrqT6dLDtH+k1u7vGYGQ3naRF50VN2V71BxH9rwToRlzztpxWo2VsrfeahbEt3ZJ3pg5RNgbz0A0Rud0TsVWJ2V2EbuqPa95dLoBLbcJF4nob+GjxTW5zMA62tbLKPwn6TNwASDBMbvS8f/JU+0qzcxczGh6zyVyjS9ylyt+xExjhFrdL5aTrn6qlfVJBdnmRaDF4BUjHVbfMWidJnVscQq+viABA06zlOiCRms7gLz08FW4m+R6Qfwpzqk3kfjS6gYp1/wCCpIsgViZvEXn+U1UI9nPzhP1beXH1ge/tHdfIDhkfr/CUYZLo4Z/dI8zpzQWwbx0SExyzQScB3D3+0/Rr3/hRi290eH0iEAjXbF2k2Ax7QRo7hyPJXDizQR4Lz/D1iCIy96rWbGxBqDdkkiOsG0eaSRz9Xpk08ke/JquzGE+JXbIlrO8bGOQW+UPZOBFGm1g4STxOpupi6GHHsiZ8cdqBIlQrhzpCEIApu0mKIaKYzdn0/n6KopU4AnTnxz98gusVV+JWc7MAwOEBPbsQCuTOe+bl9iqbtkZznFwFoNxa1otzRUxJYwzdwdEDhI9YS1WnIRLTLekTE81ntrVXPbWptduPqUy5u9cMJG64ECeItzTQhSsrNL8YbzgcgGn6m/kmm94NyG8Ab84mOlvNVOHplrXhxJJfTpbxzMwCc9A6FIZjAXl0Oifhtbe5ndJHEQIt/Kzi/IWPuZc9NToTly/hVm2MISC5umfEjj5K9e0nTOCfx0USs33xsssuC3FkeOW5GKrOnKybc/iPTJTdsYb4bjFm6dFV/E8U0ZWjuQdq0SG1Od/f6VZtbCioN4GCBcWvGqkV3nMWOXBMtdAyv6Hr71U9O0Wdrktv+G7wWvbUiBU3r3nugeMkr0bD4wcotYAcJ+/ovJuzeObTqPA1It46Sthg9rCBeZg+/VaE65KWr4NJjMYJInL6nlrnf9Kj2njBcE3uREHlmLTmo9XaE3gGYgyCcs/r5qvr4sGIi1vfWCm3WKlQ1WranPhbkMtFFq1hkOguZ4z74ph9WS4axb6j6qJUqc9dbj9KAHatW1zbSLfTqorqts+sWJ+tklWpAifJRnu4dbX9dEwo5UqD0PP1sFGcQTeDfhbzldOfz9Mtfsmp5oAQgXy9QuKevl5rqxsJ4+7pCbxCBjprtD4ef5C4FPjwn+FzMT4/n30Sb31930RRIrW+nHzz5q62LjjTqNcJsfLUKpiRoL8T9DyunqGZ45TxPv6KGR7H0Vg6+/Ta64loJBsQeieWb/4f4s1MGySDuktsZ5+Ga0cLowluimc2a2yaFQhCYU7TGOqbtN5/2lPqFtg/0XeH1CTK6g37MDO4IDW38qU9p1sD0t+VHw7RHlKkPm9hEaXJ8OK5UFxRQVG1672tAZBqggsDiQ14kSN7jEpkYf4lUvzhsRzDg4t5WXGNxzKbAYe9hcAN0bxY4nMgXifDjGau9iYO28bk5nQ845q+Nxjz2EY2ykrtfT+I8tL90mpTbz3GgN67zVD/AOYLGU3PHea0U2wPmqGxIboJmBzW0xmDBFveqxXaB9SmGbobAf3nPiKTdXgTJe68XtKhu+GNKFFpTrlg3T3qjyCZ0F7ZcpKl1aYtxWf2A7cYQwPqPDu8593S7vHe0abnujK3jo92W9435dPfks+eCRWik27ht6nOrT0EHPy/Kx9VpC9Cq0wQW8QR78VhMc2CQeJ9/VZounR1tFO4V6EAmLe/d1HxLhA4jgnatTryNlDrOzjUeytCNllScVu1QdPZWjoY+REkZ3twy+qyePaZB4FSMHibQf3kfytO20indybMY2fK348IQ2uYkxwymenuLLO08bx8wATHWfcKXSxGpFuIn6paJssXuFpnz6+majOfJvpl5rltWfY9gJHsB5z6a9FJA28Rx99E2Rw5p12s56D8Fc7uU/UKUyGNOZf8Jtw/PL3kn3dPLNNOd7/KkBkn+Ejp9+8vyunGEVmmATrexn0QBw+/LxTbRa+q6aumt055+9EBYovA524cVKpCDunzUZoN49+wpVCxvF781DGR6x/wtB+BVn/3P/qFtVkv+G1Hdwhd/lUJ8AAPytZK3YfoRz831sVCSUKwrHFD2u2aTvD6hTFHx7Zpv/6SfK6TKrg17MChpc0r3giN4tg5x+VzSJi2fPIei7rvgfOGgZknLyhcyDKTOVJc8NL5IN4EZ5STEieC1+ApBrQAsZgsQ97i/wCKKrHOlpa3daGi3zH5stD4rX7OxIcLK6fdj4ya8LF9smOjutaXf27/AMgPE9J4EraOcsf2sxMcbcGhxvrEGQM7JZPqh59FRsfGVHFu/UYJBAawEgkAF0yOJkk8VocG4Fvzb0ifYWLZVM0N1jK13EvjcIER/p/NmAPFa/ZLRuBxbDuEzHSdNEuoSrkzLsedCxPaEbtV4nUmev0WyqrI9pP9V+Wh04CVz/zI36J/MzM4l3motSrAv4ev7VhQ2c+s47hBIub/AHVpguxdU/O5gHiT9rrVGjbLJGPbMTiqc9E7VwJFNtRoOUOA+q9Godg6WdV73dDH0CsXbHpUaW7T3bAgb/ejW85q5P3KXngeQ0yOljPDL8okAiDNh1not92b2NhHsO8KVZ+8ZLCYHICbZra7E2XQpiKdNrdbAT5+CZyV0K8yPH8KypIhjzNxDHH0APNTaGAxThLaFQX/AMHXGcwRH8r22nhgu/8Alwn2Ij4/sePs7P4omTS6S4D6JcR2dxAF2sH/AHH/APMDzXrr8KFU7VoADL6ekqudRI+MzyDamHrUYLgwgzJDrdDkn8HsWtUa1zXNhwBAh9pE3tY8lsamBpvlzhUEXu36ZjyU3AfBcwFtRxHMEefBTKVRsreoMV/6RqxeoByj9pl3ZlzZmoM+B/K9ErYZoGZPP7qj2qM8/FUyytCfiZGMxGD3IvPhF0zA19PfJWeMbM+7qA1g0+qfFNyjbNuKW6NnBpHnJ8PXRSaMyBF87a6WXDGSb/yeS1nYnY3xsQwx3WQ8zwGQ84T9uixvarPS+zODNHC0mHMNl3U3PqVaLkFLK6KVKjmt27OkJJQpIHkjmyCONkqEAZVoIJGRuP2ivTZuwW74yIcJB/7YvKd2xS3apP8AkJ/KSm7OMzF9Y4CVxq2ya9CuXZRbVoGmW1A1znWDKLd3cDtDAjjcmwhTtj48AkF+86+8dAZmI0sQk2u4xu0gC8i5dcBup6RpqYHFZXaOMc19IUAINR28BB7jZ3jJP+UAnj1WjtCJ0z0J2NBFisH2jxjalRtN1y8ndFwDBF5yBmLdEp2k5rQXT3WNJi5ncmY1yVdicRvsDy6WReLwDEPbxgnxSU7tjSnaHcNs9geDuxusDA65dYggGPO+ei12Ea9rbkXvbLhYaKo2bTycBp3XNyeIBm8kmOquKfyDezVOomyuJxUKyPaR/wDUfrH2tELX1gACeF/JYDauJl7rSSSfXgsqVyR0NFHlsb7LVSKxmwcLTGnRehYapIsvMMBV3KgNhfKTPvzXoWCr2CM7cZfuTqlUrLj4ci5VVtbFU6VN7nZNaSeinsMqDjHMBg5nIEi+mvVLjm+kY2zNbM2nS+G2q0fCpu+Vtr34NnPzWgobSLDy0HFVW0sKwHecPl+WTEE3mJgnqs/tOq+nVp4ipWIptFqYyJki7gTvCIOX72Jb3aJjM9ZwGNDxzi6m/EWF2DtWBLu7vQSDmJE3gnKyv3bUboRJyVsMjqn2WbkW9WsqbaOLEiDAnO8eMKBiNrb7ZB3RaT/ibT5TMf7SoQLpcACHMu9kWdTN5i9hl4DgolchJTHMRi6zKkVMOypRMf1BAJEcrT0U3CYuhUBgFsHdhwtP45qHsqg9h+Kyo99LWmYc0EjzGmuhVhTp0aot3H8NClnJeP8Af5Km7EqYZpBDTY5XuPNU+16Gp8I+qt3Yc07c5I5cpVPtIQszkvTkgx+1jAA4n7fsKAy9vfGyk7VqTUgXjTn9Iy9U7szZb6zt1gnidBzla8SqKR18S2wVjmz6DnuDWtu6wGt1612V2eKNBo3S15u+c97IjwUDsn2cbh2yYc85ngOAWnAW7Di2/M+ynNl3cLo7BXYK4C6WgzHUoSBCAJKEIQBWbewu8zeGbfoqGlVstiQsvtbAmm6R8pK5usxNP4i/kWatWRcSwkENjedA/HhmfJUVXYtNjy5swygKQBuIJkniSd0eKvGVRnqLedkNAgzqb/QeCyrJSopM9t2i8NqfCaCZpyP9kw4f+IKp6tN1Oo2k1sBjGuv8pZO6WZad0rY4mhIqEa2jz/Kj4nDkuZaRkehH0T/G4FoTYlCAP8RdvKTw0/SnVn2nh799E1Sphjd0ZILuPsfhZZvcMvQg7axBbTLci47unvl4rG1wZ0B1JVxtrE77jBgC3Hnl7zVLVb4+9U+ONHa0+PZjSK59K9nXnRbHYWKlgB0WfwuBdVfusbJOdrdSdFr6PZ/4dOQZcLngeStnilkjx4F1KjKNeSzoVuCg7U2FTrkfEYHQbG4InOCDMH1TeGxStKFeYXPT5OW1RT7Z2U2swtqiW5zkZ6hZLaGD3A9z2h1Jl2NzJd/lfIkgZL0DaLC63jKzu18DUfUphhDWMM1Ac3RoLXGdpH2WrFkalTfBWylwGI3aW+4EGN93IxZp8fspdTEkU3GQS1hecpEndtxsotfBlu/Dx/Uk7riGy0ACAY0EmOq4rUf6ppFhDXhvfPdYIMAXm5iYJWqO2XK8kWwxe0gfjAPLXb7KggbxaRDxULYksAqPBsfkWi2YXFtLEbwJDWtMT3gWAy5pGsm4sbLkbNaKjHubAdT3ZyNjultr5GPZU3YeDNGaD3b7R3GucIJaD3N503IFp4dFE8ycdq4ZF8FqKDaZFaiO68d5vA/49NUmL2eJ32WBgjkdeicwQNOWH5Tpw581IL92dQRkss3v7/4/6GSI5xZ3YMRl/HDJUW2XAiGAyREDzNlZY6oB0zRsPZu+74h8Bw/afDjlkltZdjjbtmd2P2QfUdvVe7J+UflegbJ2Kyk2GiArKjQDQnQV2YYoxL55XI5YyEqVCtKxQukgSqSBUJEIAlIQhAAuK1MOEESCu0KGr4YGS2psx1Iy2SyZtmFB+Nl+OcrcubKp8dsJjpI7p9PFc3Non3j+wjhfRnhVCDU1m6lVNiVBqEy7Z1T2Vj/D5f0i/DkRy+/uOCrdp4yO6OF7+X2VwNkPdmYHAD7lPUOzbP7gXdSVbDRzfZqw44Y3ulyzCCmXnda0uOgGXvqrLZ/ZOo8g1DujUAyT6QvQMPs9rRAAAHBSW0QFthpUuy+Wqb6KfA7MbTbDGwPefFSXUCrNtNK+mtKikZnIxG1tlFp36YnMuFsuSj4PF2strUwqze0dgneL6dibkaE/Zc3VaNt7ofYJJS/ccpVQQuKuFBBjVVbKzmktcCCMwfd1Lp43JczrhlDiQ8ds0Es7oJBkWy5jmndq7JbUpEPEiBbyyU04lpXb67ctDmmT9BNpHo4fepMH+JjXIwfHJS3Uh3SRcCD1Fvwmm4gNBA5JqriZCl88+QUSfVqggEm+U+iiVsRY+/JQnYvMk6yVK2dsx1fOzPU/pW44SySqJbGFnOAwnxnXncB/8v0tbhcOGAACOi5wmBFMQFKhdrDhWONFnsghdAICFeKLCChLCAESohLCAEQuoQgCQhCEACEIQAIKEIAbc1NGiFJSQgCN8JG4pMJIQBH3Ebqf3UbqAGISwnt1clqAGiE0+mpO6k3VAFZi9lsqCHAH7dCqbE9lz/Y/wd+Vq9xKWqrJp8eT6kTZ59W2RiG/2E9CCmPg1R/Y8eBXo+6gUgsj/wAdDw2RSPPWYOtH+m/yj6p+jsSu/RrOpk+Qt6rebgShqaP+PxrtthwZzAdmWMu/vu4nLwGivKVINEAQpEJYWyGOMFUUTYzupd1OwiE5A3uI3U5CIQBxupYXUIhAHMIhdQkhACQhLCVA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44" name="Picture 20" descr="http://sunhi.ru/wp-content/uploads/2012/06/poleznye-svoystva-kiv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63872"/>
            <a:ext cx="2520280" cy="261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83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Витамины для иммунитета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572000" y="1412776"/>
            <a:ext cx="4248472" cy="504056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>
                <a:solidFill>
                  <a:srgbClr val="0070C0"/>
                </a:solidFill>
              </a:rPr>
              <a:t>Организму необходимы все витамины, которые влияют на силу иммунитета. Не все витамины действуют напрямую, некоторые способствуют укреплению косвенно. Лучшие витамины от гриппа – это витамины A, C, E и бета-каротин (провитамин А), которые считаются главными для иммунитета. Важны также микроэлементы – это селен и цинк. Когда организм насыщен полезными веществами, антитела становятся активнее, и иммунная система способствует их увеличению. Таким образом, Ваш организм защищает себя от вирусов.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1412775"/>
            <a:ext cx="4094167" cy="4392489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>
                <a:solidFill>
                  <a:srgbClr val="0070C0"/>
                </a:solidFill>
              </a:rPr>
              <a:t>Вылечить вирусы с помощью таблеток почти невозможно. С этой задачей справляется только наша иммунная система и оттого, насколько она крепкая, зависит, как быстро вирус будет побежден. Почти все противовирусные препараты являются иммуномодуляторами, наполненные большим количеством витаминов.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38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2016224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Ежедневные прогулки на свежем воздухе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  <a:effectLst/>
              </a:rPr>
              <a:t>Прогулки </a:t>
            </a:r>
            <a:r>
              <a:rPr lang="ru-RU" sz="1800" dirty="0">
                <a:solidFill>
                  <a:srgbClr val="0070C0"/>
                </a:solidFill>
                <a:effectLst/>
              </a:rPr>
              <a:t>на свежем воздухе  не только повышают  сопротивляемость иммунной системы, но и оказывают отрицательное воздействие на большинство болезнетворных микроорганизмов. Поэтому прогулка на свежем воздухе не простое времяпрепровождение, а профилактика </a:t>
            </a:r>
            <a:r>
              <a:rPr lang="ru-RU" sz="1800" dirty="0" smtClean="0">
                <a:solidFill>
                  <a:srgbClr val="0070C0"/>
                </a:solidFill>
                <a:effectLst/>
              </a:rPr>
              <a:t>простудных заболеваний </a:t>
            </a:r>
            <a:r>
              <a:rPr lang="ru-RU" sz="1800" dirty="0">
                <a:solidFill>
                  <a:srgbClr val="0070C0"/>
                </a:solidFill>
                <a:effectLst/>
              </a:rPr>
              <a:t>у детей</a:t>
            </a:r>
            <a:r>
              <a:rPr lang="ru-RU" sz="1800" dirty="0" smtClean="0">
                <a:solidFill>
                  <a:srgbClr val="0070C0"/>
                </a:solidFill>
                <a:effectLst/>
              </a:rPr>
              <a:t>.</a:t>
            </a:r>
            <a:br>
              <a:rPr lang="ru-RU" sz="1800" dirty="0" smtClean="0">
                <a:solidFill>
                  <a:srgbClr val="0070C0"/>
                </a:solidFill>
                <a:effectLst/>
              </a:rPr>
            </a:br>
            <a:r>
              <a:rPr lang="ru-RU" sz="18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0070C0"/>
                </a:solidFill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093296"/>
            <a:ext cx="8279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Одевать своего ребёнка по сезону, не теплее и не легче необходимого.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276873"/>
            <a:ext cx="4238183" cy="2448271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Цель </a:t>
            </a:r>
            <a:r>
              <a:rPr lang="ru-RU" dirty="0">
                <a:solidFill>
                  <a:srgbClr val="0070C0"/>
                </a:solidFill>
              </a:rPr>
              <a:t>прогулки – укрепление здоровья, физическое и умственное развитие детей, восстановление сниженных в процессе деятельности функциональных ресурсов организма, закаливание.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355976" y="2276873"/>
            <a:ext cx="4608512" cy="360040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Задачи </a:t>
            </a:r>
            <a:r>
              <a:rPr lang="ru-RU" dirty="0">
                <a:solidFill>
                  <a:srgbClr val="0070C0"/>
                </a:solidFill>
              </a:rPr>
              <a:t>прогулки – физическое развитие детей. Прогулка является наиболее доступным средством закаливания детского организма, способствует повышению его выносливости и устойчивости к неблагоприятным воздействиям внешней среды, особенно к простудным заболеваниям;                                                             - оптимизация двигательной активности. На прогулке дети много двигаются, а движение усиливает обмен веществ, кровообращение, улучшает аппетит. Дети учатся преодолевать препятствия, становятся более активными, ловкими, смелыми и выносливыми. У них вырабатываются двигательные умения и навыки, укрепляется мышечная система, повышается жизненный тонус.</a:t>
            </a:r>
          </a:p>
        </p:txBody>
      </p:sp>
    </p:spTree>
    <p:extLst>
      <p:ext uri="{BB962C8B-B14F-4D97-AF65-F5344CB8AC3E}">
        <p14:creationId xmlns:p14="http://schemas.microsoft.com/office/powerpoint/2010/main" val="3034024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00743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Лечебный  массаж.</a:t>
            </a:r>
            <a:r>
              <a:rPr lang="ru-RU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4608512" cy="29523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400" b="1" dirty="0">
                <a:solidFill>
                  <a:srgbClr val="0070C0"/>
                </a:solidFill>
              </a:rPr>
              <a:t>При простудных заболеваниях массаж активизирует иммунную функцию организма. Особенно эффективен массаж на первых этапах заболевания простудой. Сначала двумя пальцами(указательным и средним) медленно и плавно совершаем круговые движения. Постепенно усиливаем воздействие на массируемую область. Затем опять ослабляем надавливание, чередуя интенсивное воздействие с мягким надавливанием. Каждую зону(точку) необходимо массировать около 5 минут. При простуде эффективно проведение массажа 3 раза в день. Обычно хватает 10 процедур в курсе лечения.</a:t>
            </a:r>
          </a:p>
          <a:p>
            <a:endParaRPr lang="ru-RU" sz="14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933056"/>
            <a:ext cx="33843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www.eduvluki.ru/data/detsad/2/19/publ/32980/776044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8884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19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C:\Users\Аида и Гульнара\Downloads\depositphotos_11436605-Happy-student-girl-reading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3995936" cy="3744416"/>
          </a:xfrm>
          <a:prstGeom prst="rect">
            <a:avLst/>
          </a:prstGeom>
          <a:noFill/>
        </p:spPr>
      </p:pic>
      <p:pic>
        <p:nvPicPr>
          <p:cNvPr id="35844" name="Picture 4" descr="C:\Users\Аида и Гульнара\Downloads\Выбираем_модный_рюкзак_для_подростк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0"/>
            <a:ext cx="4427984" cy="2592288"/>
          </a:xfrm>
          <a:prstGeom prst="rect">
            <a:avLst/>
          </a:prstGeom>
          <a:noFill/>
        </p:spPr>
      </p:pic>
      <p:pic>
        <p:nvPicPr>
          <p:cNvPr id="35843" name="Picture 3" descr="C:\Users\Аида и Гульнара\Downloads\21895877-Романтический-пожилая-пара-сидит-близко-друг-к-другу-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780929"/>
            <a:ext cx="4427984" cy="3744415"/>
          </a:xfrm>
          <a:prstGeom prst="rect">
            <a:avLst/>
          </a:prstGeom>
          <a:noFill/>
        </p:spPr>
      </p:pic>
      <p:pic>
        <p:nvPicPr>
          <p:cNvPr id="35842" name="Picture 2" descr="http://dermatyt.ru/wp-content/uploads/2015/02/fj5FJ4p22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8640"/>
            <a:ext cx="3923927" cy="25922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atang" pitchFamily="18" charset="-127"/>
                <a:ea typeface="Batang" pitchFamily="18" charset="-127"/>
                <a:cs typeface="Aharoni" pitchFamily="2" charset="-79"/>
              </a:rPr>
              <a:t/>
            </a:r>
            <a:br>
              <a:rPr lang="ru-RU" b="1" dirty="0" smtClean="0">
                <a:latin typeface="Batang" pitchFamily="18" charset="-127"/>
                <a:ea typeface="Batang" pitchFamily="18" charset="-127"/>
                <a:cs typeface="Aharoni" pitchFamily="2" charset="-79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Возрастные особенности иммунной системы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80919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Становление иммунной системы ребёнка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132856"/>
            <a:ext cx="7920880" cy="4104456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2-3 –й годы жизни</a:t>
            </a:r>
          </a:p>
          <a:p>
            <a:pPr marL="45720" indent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Характерны </a:t>
            </a:r>
            <a:r>
              <a:rPr lang="ru-RU" dirty="0">
                <a:solidFill>
                  <a:srgbClr val="0070C0"/>
                </a:solidFill>
              </a:rPr>
              <a:t>следующие особенности: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Значительное </a:t>
            </a:r>
            <a:r>
              <a:rPr lang="ru-RU" dirty="0">
                <a:solidFill>
                  <a:srgbClr val="0070C0"/>
                </a:solidFill>
              </a:rPr>
              <a:t>расширение контактов ребенка определяет повышение частоты инфекционных заболеваний, что приводит к декомпенсации незрелых иммунных механизмов  и манифестации аномалий иммунитета.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7766248" cy="792088"/>
          </a:xfrm>
        </p:spPr>
        <p:txBody>
          <a:bodyPr/>
          <a:lstStyle/>
          <a:p>
            <a:pPr algn="l"/>
            <a:r>
              <a:rPr lang="ru-RU" sz="3200" dirty="0">
                <a:solidFill>
                  <a:srgbClr val="0070C0"/>
                </a:solidFill>
              </a:rPr>
              <a:t>4-6 –й годы жизни</a:t>
            </a:r>
            <a:br>
              <a:rPr lang="ru-RU" sz="3200" dirty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84783"/>
            <a:ext cx="7076256" cy="432048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Характерны </a:t>
            </a:r>
            <a:r>
              <a:rPr lang="ru-RU" dirty="0">
                <a:solidFill>
                  <a:srgbClr val="0070C0"/>
                </a:solidFill>
              </a:rPr>
              <a:t>следующие особенности: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rgbClr val="0070C0"/>
                </a:solidFill>
              </a:rPr>
              <a:t>Завершается период становления адаптивного иммунитета. Хроническое или рецидивирующее течение заболеваний верхних дыхательных путей в связи с недостаточностью </a:t>
            </a:r>
            <a:r>
              <a:rPr lang="ru-RU" dirty="0" err="1">
                <a:solidFill>
                  <a:srgbClr val="0070C0"/>
                </a:solidFill>
              </a:rPr>
              <a:t>мукозального</a:t>
            </a:r>
            <a:r>
              <a:rPr lang="ru-RU" dirty="0">
                <a:solidFill>
                  <a:srgbClr val="0070C0"/>
                </a:solidFill>
              </a:rPr>
              <a:t> иммунитета у некоторых детей.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1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00743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Меры  безопасности,</a:t>
            </a:r>
            <a:br>
              <a:rPr lang="ru-RU" sz="400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когда  в  доме  есть  больной.</a:t>
            </a:r>
            <a:br>
              <a:rPr lang="ru-RU" sz="400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628800"/>
            <a:ext cx="7776864" cy="25922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 smtClean="0">
                <a:solidFill>
                  <a:srgbClr val="0070C0"/>
                </a:solidFill>
              </a:rPr>
              <a:t>- Домашним стоит надеть маски.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70C0"/>
                </a:solidFill>
              </a:rPr>
              <a:t>- Чаще </a:t>
            </a:r>
            <a:r>
              <a:rPr lang="ru-RU" sz="6400" b="1" dirty="0">
                <a:solidFill>
                  <a:srgbClr val="0070C0"/>
                </a:solidFill>
              </a:rPr>
              <a:t>проветривайте квартиру.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70C0"/>
                </a:solidFill>
              </a:rPr>
              <a:t>- Несколько </a:t>
            </a:r>
            <a:r>
              <a:rPr lang="ru-RU" sz="6400" b="1" dirty="0">
                <a:solidFill>
                  <a:srgbClr val="0070C0"/>
                </a:solidFill>
              </a:rPr>
              <a:t>раз в день протирайте ручки дверей дезинфицирующими растворами.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70C0"/>
                </a:solidFill>
              </a:rPr>
              <a:t>- Выделите </a:t>
            </a:r>
            <a:r>
              <a:rPr lang="ru-RU" sz="6400" b="1" dirty="0">
                <a:solidFill>
                  <a:srgbClr val="0070C0"/>
                </a:solidFill>
              </a:rPr>
              <a:t>больному отдельную посуду и отдельные полотенца.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70C0"/>
                </a:solidFill>
              </a:rPr>
              <a:t>- Закладывайте </a:t>
            </a:r>
            <a:r>
              <a:rPr lang="ru-RU" sz="6400" b="1" dirty="0">
                <a:solidFill>
                  <a:srgbClr val="0070C0"/>
                </a:solidFill>
              </a:rPr>
              <a:t>в нос </a:t>
            </a:r>
            <a:r>
              <a:rPr lang="ru-RU" sz="6400" b="1" dirty="0" err="1">
                <a:solidFill>
                  <a:srgbClr val="0070C0"/>
                </a:solidFill>
              </a:rPr>
              <a:t>оксолиновую</a:t>
            </a:r>
            <a:r>
              <a:rPr lang="ru-RU" sz="6400" b="1" dirty="0">
                <a:solidFill>
                  <a:srgbClr val="0070C0"/>
                </a:solidFill>
              </a:rPr>
              <a:t> </a:t>
            </a:r>
            <a:r>
              <a:rPr lang="ru-RU" sz="6400" b="1" dirty="0" smtClean="0">
                <a:solidFill>
                  <a:srgbClr val="0070C0"/>
                </a:solidFill>
              </a:rPr>
              <a:t>мазь</a:t>
            </a:r>
            <a:r>
              <a:rPr lang="ru-RU" sz="9600" b="1" dirty="0" smtClean="0">
                <a:solidFill>
                  <a:srgbClr val="0070C0"/>
                </a:solidFill>
              </a:rPr>
              <a:t>,</a:t>
            </a:r>
            <a:r>
              <a:rPr lang="ru-RU" sz="6400" b="1" dirty="0">
                <a:solidFill>
                  <a:srgbClr val="0070C0"/>
                </a:solidFill>
              </a:rPr>
              <a:t> п</a:t>
            </a:r>
            <a:r>
              <a:rPr lang="ru-RU" sz="6400" b="1" dirty="0" smtClean="0">
                <a:solidFill>
                  <a:srgbClr val="0070C0"/>
                </a:solidFill>
              </a:rPr>
              <a:t>ромывайте нос.</a:t>
            </a:r>
            <a:endParaRPr lang="ru-RU" sz="6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70C0"/>
                </a:solidFill>
              </a:rPr>
              <a:t>-Перед </a:t>
            </a:r>
            <a:r>
              <a:rPr lang="ru-RU" sz="6400" b="1" dirty="0">
                <a:solidFill>
                  <a:srgbClr val="0070C0"/>
                </a:solidFill>
              </a:rPr>
              <a:t>сном полощите рот раствором соды, настойкой календулы или эвкалипта, чтобы смыть скопившиеся за день вредные микробы</a:t>
            </a:r>
            <a:r>
              <a:rPr lang="ru-RU" sz="6400" b="1" dirty="0" smtClean="0">
                <a:solidFill>
                  <a:srgbClr val="0070C0"/>
                </a:solidFill>
              </a:rPr>
              <a:t>. </a:t>
            </a:r>
            <a:endParaRPr lang="ru-RU" sz="6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70C0"/>
                </a:solidFill>
              </a:rPr>
              <a:t>- Принимайте </a:t>
            </a:r>
            <a:r>
              <a:rPr lang="ru-RU" sz="6400" b="1" dirty="0">
                <a:solidFill>
                  <a:srgbClr val="0070C0"/>
                </a:solidFill>
              </a:rPr>
              <a:t>противовирусные препараты в профилактических дозах.</a:t>
            </a:r>
          </a:p>
          <a:p>
            <a:pPr marL="45720" indent="0">
              <a:buNone/>
            </a:pPr>
            <a:endParaRPr lang="ru-RU" sz="2100" b="1" dirty="0">
              <a:solidFill>
                <a:srgbClr val="0070C0"/>
              </a:solidFill>
            </a:endParaRPr>
          </a:p>
        </p:txBody>
      </p:sp>
      <p:pic>
        <p:nvPicPr>
          <p:cNvPr id="8" name="Picture 7" descr="i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2952328" cy="20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809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692696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Лучшая защита от простуды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её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профилактика.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Проводя </a:t>
            </a:r>
            <a:r>
              <a:rPr lang="ru-RU" sz="2800" dirty="0">
                <a:solidFill>
                  <a:srgbClr val="0070C0"/>
                </a:solidFill>
              </a:rPr>
              <a:t>необходимые профилактические мероприятия в период обострения заболевания можно избавить своего ребёнка от нежелательной простуды.</a:t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55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712968" cy="5832648"/>
          </a:xfrm>
        </p:spPr>
        <p:txBody>
          <a:bodyPr>
            <a:noAutofit/>
          </a:bodyPr>
          <a:lstStyle/>
          <a:p>
            <a:pPr algn="ctr"/>
            <a:r>
              <a:rPr lang="ru-RU" i="1" dirty="0">
                <a:solidFill>
                  <a:srgbClr val="0070C0"/>
                </a:solidFill>
              </a:rPr>
              <a:t>Иммунная система у детей еще не достаточно сформировалась, чтобы надежно защищать от вирусов, поэтому, организм ребенка достаточно чувствителен к инфекциям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b="1" dirty="0" smtClean="0"/>
              <a:t> </a:t>
            </a:r>
            <a:r>
              <a:rPr lang="ru-RU" sz="2000" dirty="0">
                <a:solidFill>
                  <a:srgbClr val="0070C0"/>
                </a:solidFill>
              </a:rPr>
              <a:t>Частые простудные заболевания у детей возникают в зимнее время года, а также в период межсезонья. Ребёнок часто болеет простудными заболеваниями в возрасте от двух до шести лет. Болезнь длится дольше и протекает с осложнениями. После шести лет, простуда возникает реже и в более лёгкой форме.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Что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же можно предпринять, чтобы уменьшить риск простудных заболеваний у ребенка и избежать их последствий?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i="1" dirty="0">
                <a:solidFill>
                  <a:srgbClr val="0070C0"/>
                </a:solidFill>
                <a:latin typeface="Bodoni MT" pitchFamily="18" charset="0"/>
              </a:rPr>
              <a:t>На самом деле это очень просто, нужно только составить небольшой план профилактических мероприятий для вашего ребенка, а еще лучше включиться в их выполнение всей семьей, и тогда забота о здоровье ребенка так же и вам пойдет на пользу и избавит от сезонных болезней.</a:t>
            </a:r>
            <a:endParaRPr lang="ru-RU" sz="2000" i="1" dirty="0">
              <a:solidFill>
                <a:srgbClr val="0070C0"/>
              </a:solidFill>
              <a:latin typeface="Bodoni MT" pitchFamily="18" charset="0"/>
            </a:endParaRPr>
          </a:p>
          <a:p>
            <a:pPr algn="ctr"/>
            <a:endParaRPr lang="ru-RU" sz="4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1484784"/>
            <a:ext cx="9036496" cy="3096344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3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646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373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349879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47260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942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47123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Гимнастика  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каждое утро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3203848" y="1628800"/>
            <a:ext cx="5832648" cy="4968552"/>
          </a:xfrm>
        </p:spPr>
        <p:txBody>
          <a:bodyPr>
            <a:normAutofit fontScale="92500"/>
          </a:bodyPr>
          <a:lstStyle/>
          <a:p>
            <a:pPr marL="45720" indent="0" fontAlgn="base">
              <a:buNone/>
            </a:pPr>
            <a:r>
              <a:rPr lang="ru-RU" dirty="0">
                <a:solidFill>
                  <a:srgbClr val="0070C0"/>
                </a:solidFill>
              </a:rPr>
              <a:t>Утренняя гимнастика — обязательная часть ежедневного режима ребенка в семье, детском саду. Систематическое проведение ее под руководством взрослого постепенно воспитывает у детей привычку к физическим упражнениям, связанную с приятными мышечными ощущениями, положительными эмоциями, вызывающими жизнерадостность.</a:t>
            </a:r>
          </a:p>
          <a:p>
            <a:pPr marL="45720" indent="0" fontAlgn="base">
              <a:buNone/>
            </a:pPr>
            <a:r>
              <a:rPr lang="ru-RU" dirty="0">
                <a:solidFill>
                  <a:srgbClr val="0070C0"/>
                </a:solidFill>
              </a:rPr>
              <a:t>Значение утренней гимнастики многообразно: она повышает жизнедеятельность организма, растормаживает нервную систему после сна, сокращает время перехода от сна к бодрствованию.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3" y="2420887"/>
            <a:ext cx="2808312" cy="1785351"/>
          </a:xfrm>
        </p:spPr>
        <p:txBody>
          <a:bodyPr>
            <a:normAutofit fontScale="77500" lnSpcReduction="20000"/>
          </a:bodyPr>
          <a:lstStyle/>
          <a:p>
            <a:pPr marL="45720" indent="0" algn="just" fontAlgn="base">
              <a:buNone/>
            </a:pPr>
            <a:r>
              <a:rPr lang="ru-RU" b="1" i="1" dirty="0">
                <a:solidFill>
                  <a:srgbClr val="0070C0"/>
                </a:solidFill>
                <a:latin typeface="inherit"/>
              </a:rPr>
              <a:t>Всем зарядку делать надо,</a:t>
            </a:r>
            <a:endParaRPr lang="ru-RU" dirty="0">
              <a:solidFill>
                <a:srgbClr val="0070C0"/>
              </a:solidFill>
              <a:latin typeface="Open Sans"/>
            </a:endParaRPr>
          </a:p>
          <a:p>
            <a:pPr marL="45720" indent="0" algn="just" fontAlgn="base">
              <a:buNone/>
            </a:pPr>
            <a:r>
              <a:rPr lang="ru-RU" b="1" i="1" dirty="0">
                <a:solidFill>
                  <a:srgbClr val="0070C0"/>
                </a:solidFill>
                <a:latin typeface="inherit"/>
              </a:rPr>
              <a:t>Много пользы от нее,</a:t>
            </a:r>
            <a:endParaRPr lang="ru-RU" dirty="0">
              <a:solidFill>
                <a:srgbClr val="0070C0"/>
              </a:solidFill>
              <a:latin typeface="Open Sans"/>
            </a:endParaRPr>
          </a:p>
          <a:p>
            <a:pPr marL="45720" indent="0" algn="just" fontAlgn="base">
              <a:buNone/>
            </a:pPr>
            <a:r>
              <a:rPr lang="ru-RU" b="1" i="1" dirty="0">
                <a:solidFill>
                  <a:srgbClr val="0070C0"/>
                </a:solidFill>
                <a:latin typeface="inherit"/>
              </a:rPr>
              <a:t>А здоровье – вот награда</a:t>
            </a:r>
            <a:endParaRPr lang="ru-RU" dirty="0">
              <a:solidFill>
                <a:srgbClr val="0070C0"/>
              </a:solidFill>
              <a:latin typeface="Open Sans"/>
            </a:endParaRPr>
          </a:p>
          <a:p>
            <a:pPr marL="45720" indent="0" algn="just" fontAlgn="base">
              <a:buNone/>
            </a:pPr>
            <a:r>
              <a:rPr lang="ru-RU" b="1" i="1" dirty="0">
                <a:solidFill>
                  <a:srgbClr val="0070C0"/>
                </a:solidFill>
                <a:latin typeface="inherit"/>
              </a:rPr>
              <a:t>За усердие твое!</a:t>
            </a:r>
            <a:endParaRPr lang="ru-RU" dirty="0">
              <a:solidFill>
                <a:srgbClr val="0070C0"/>
              </a:solidFill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189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392022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Вакцинация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628799"/>
            <a:ext cx="3950151" cy="4032449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Всемирная организация здравоохранения (ВОЗ) утверждает: только вакцинация надежно защищает от гриппа и его осложнений. Все остальные способы профилактики (применение лекарственных и нелекарственных средств, в том числе рецептов народной медицины) защитным действием против гриппа не обладают.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628800"/>
            <a:ext cx="3960440" cy="4608512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70C0"/>
                </a:solidFill>
              </a:rPr>
              <a:t>Вакцинация обеспечивает индивидуальную защиту в 80–85% случаев, массовость прививок обеспечивает и развитие коллективного иммунитета: так, прививки 70–80% членов коллектива защищают весь коллектив. Особенно важна вакцинация школьников, поскольку грипп распространяется в значительной степени с их помощью.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216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00743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3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Закаливание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980728"/>
            <a:ext cx="8064896" cy="100811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rgbClr val="0070C0"/>
                </a:solidFill>
              </a:rPr>
              <a:t>Закаливание — важнейший метод профилактики </a:t>
            </a:r>
            <a:r>
              <a:rPr lang="ru-RU" sz="2000" dirty="0" smtClean="0">
                <a:solidFill>
                  <a:srgbClr val="0070C0"/>
                </a:solidFill>
              </a:rPr>
              <a:t>простудных заболеваний </a:t>
            </a:r>
            <a:r>
              <a:rPr lang="ru-RU" sz="2000" dirty="0">
                <a:solidFill>
                  <a:srgbClr val="0070C0"/>
                </a:solidFill>
              </a:rPr>
              <a:t>в нашем климате, оно позволяет, если и не полностью избежать «простуды», то снизить чувствительность организма к ней.</a:t>
            </a:r>
          </a:p>
          <a:p>
            <a:pPr marL="45720" indent="0">
              <a:buNone/>
            </a:pPr>
            <a:endParaRPr lang="ru-RU" sz="2000" dirty="0" smtClean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827584" y="2204863"/>
            <a:ext cx="7164272" cy="410445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rgbClr val="0070C0"/>
                </a:solidFill>
              </a:rPr>
              <a:t>Закаливание не требует очень низких температур, важна контрастность воздействия. Хорошо закаливают воздействия на подошвы ног, на кожу шеи, поясницы. Длительность действия не должна быть более 10–20 минут, важнее повторяемость воздействий и постепенность их усиления. Начав с температуры воды в душе 30–32ºС, снижайте ее каждые 2–3 дня на 2ºС и уже через 10–15 дней вы дойдете до нужной температуры (16–18ºС).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58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0" dirty="0">
                <a:effectLst/>
              </a:rPr>
              <a:t> 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effectLst/>
              </a:rPr>
              <a:t>Уделяйте внимание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гигиене 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2400" b="0" dirty="0" smtClean="0">
                <a:solidFill>
                  <a:srgbClr val="0070C0"/>
                </a:solidFill>
                <a:effectLst/>
              </a:rPr>
              <a:t>Расскажите ребёнку, </a:t>
            </a:r>
            <a:r>
              <a:rPr lang="ru-RU" sz="2400" b="0" dirty="0">
                <a:solidFill>
                  <a:srgbClr val="0070C0"/>
                </a:solidFill>
                <a:effectLst/>
              </a:rPr>
              <a:t>что через грязные руки или игрушки в организм могут попасть вирусы и бактерии. Объясните элементарные правила гигиены. Следите, чтобы он мыл руки после прогулки, туалета и пред едой.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9" name="Объект 4"/>
          <p:cNvSpPr>
            <a:spLocks noGrp="1"/>
          </p:cNvSpPr>
          <p:nvPr>
            <p:ph sz="quarter" idx="14"/>
          </p:nvPr>
        </p:nvSpPr>
        <p:spPr>
          <a:xfrm>
            <a:off x="3348038" y="3500438"/>
            <a:ext cx="2051050" cy="226536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32019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5400"/>
            <a:ext cx="3096344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981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518</TotalTime>
  <Words>844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Гимнастика   каждое утро</vt:lpstr>
      <vt:lpstr>Вакцинация</vt:lpstr>
      <vt:lpstr>Закаливание</vt:lpstr>
      <vt:lpstr> Уделяйте внимание гигиене  Расскажите ребёнку, что через грязные руки или игрушки в организм могут попасть вирусы и бактерии. Объясните элементарные правила гигиены. Следите, чтобы он мыл руки после прогулки, туалета и пред едой.</vt:lpstr>
      <vt:lpstr>Здоровое, сбалансированное питание</vt:lpstr>
      <vt:lpstr>Презентация PowerPoint</vt:lpstr>
      <vt:lpstr>Витамины для иммунитета</vt:lpstr>
      <vt:lpstr>Ежедневные прогулки на свежем воздухе  Прогулки на свежем воздухе  не только повышают  сопротивляемость иммунной системы, но и оказывают отрицательное воздействие на большинство болезнетворных микроорганизмов. Поэтому прогулка на свежем воздухе не простое времяпрепровождение, а профилактика простудных заболеваний у детей.   </vt:lpstr>
      <vt:lpstr>Лечебный  массаж. </vt:lpstr>
      <vt:lpstr> Возрастные особенности иммунной системы </vt:lpstr>
      <vt:lpstr>Становление иммунной системы ребёнка</vt:lpstr>
      <vt:lpstr>4-6 –й годы жизни </vt:lpstr>
      <vt:lpstr>Меры  безопасности, когда  в  доме  есть  больной.  </vt:lpstr>
      <vt:lpstr>Презентация PowerPoint</vt:lpstr>
      <vt:lpstr> Спасибо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ЦРР ДС №44 «Золотой ключик»</dc:title>
  <dc:creator>user</dc:creator>
  <cp:lastModifiedBy>Александра Королевская</cp:lastModifiedBy>
  <cp:revision>48</cp:revision>
  <dcterms:created xsi:type="dcterms:W3CDTF">2013-10-09T10:10:02Z</dcterms:created>
  <dcterms:modified xsi:type="dcterms:W3CDTF">2020-11-19T13:23:38Z</dcterms:modified>
</cp:coreProperties>
</file>