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8F254-6425-E94B-9CE2-F258621C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800" i="1" dirty="0">
                <a:solidFill>
                  <a:schemeClr val="tx2"/>
                </a:solidFill>
              </a:rPr>
              <a:t>Дифференциация звуков </a:t>
            </a:r>
            <a:r>
              <a:rPr lang="en-GB" sz="5800" i="1" dirty="0">
                <a:solidFill>
                  <a:schemeClr val="tx2"/>
                </a:solidFill>
              </a:rPr>
              <a:t>[</a:t>
            </a:r>
            <a:r>
              <a:rPr lang="ru-RU" sz="5800" i="1" dirty="0">
                <a:solidFill>
                  <a:schemeClr val="tx2"/>
                </a:solidFill>
              </a:rPr>
              <a:t>С-Ш], </a:t>
            </a:r>
            <a:r>
              <a:rPr lang="en-GB" sz="5800" i="1" dirty="0">
                <a:solidFill>
                  <a:schemeClr val="tx2"/>
                </a:solidFill>
              </a:rPr>
              <a:t>[</a:t>
            </a:r>
            <a:r>
              <a:rPr lang="ru-RU" sz="5800" i="1" dirty="0">
                <a:solidFill>
                  <a:schemeClr val="tx2"/>
                </a:solidFill>
              </a:rPr>
              <a:t>З-Ж]</a:t>
            </a:r>
            <a:endParaRPr lang="ru-KZ" sz="5800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26EF1-56A5-8547-9A38-E9B95AB7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             24.01.2022г.                               Подготовила: учитель-логопед </a:t>
            </a:r>
            <a:r>
              <a:rPr lang="ru-RU" dirty="0" err="1"/>
              <a:t>Айтпаева</a:t>
            </a:r>
            <a:r>
              <a:rPr lang="ru-RU" dirty="0"/>
              <a:t> Д.М.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4D3C4-8893-0A4D-AC38-23157AC5A653}"/>
              </a:ext>
            </a:extLst>
          </p:cNvPr>
          <p:cNvSpPr txBox="1"/>
          <p:nvPr/>
        </p:nvSpPr>
        <p:spPr>
          <a:xfrm>
            <a:off x="8801492" y="16966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 Ясли –сад</a:t>
            </a:r>
          </a:p>
          <a:p>
            <a:pPr algn="l"/>
            <a:r>
              <a:rPr lang="ru-RU" dirty="0"/>
              <a:t>«Кораблик»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974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0AF481D-D8CA-A544-B340-733208D6D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340787"/>
            <a:ext cx="2430781" cy="3505200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19E9C2-E347-314C-B94D-26EBCB1F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000" b="1" dirty="0"/>
              <a:t>Произноси слоги правильно</a:t>
            </a:r>
            <a:endParaRPr lang="ru-KZ" sz="3000" b="1" dirty="0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BC5B08EF-CA16-1548-A220-D80F6282D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3" y="553494"/>
            <a:ext cx="7711477" cy="57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FD5F668-92DD-084D-B3DE-909A140D1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622" y="607392"/>
            <a:ext cx="7569576" cy="566636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5BEB308-AB59-6C4F-8DEF-1805C5666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B7A3DDA-DCFE-D74F-852A-12ECDDC0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18688"/>
            <a:ext cx="2430780" cy="35052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ED86D37-D04B-D24E-A5DB-D4CFCD6D13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000" b="1" dirty="0"/>
              <a:t>Произноси слоги правильно</a:t>
            </a:r>
            <a:endParaRPr lang="ru-KZ" sz="3000" b="1" dirty="0"/>
          </a:p>
        </p:txBody>
      </p:sp>
    </p:spTree>
    <p:extLst>
      <p:ext uri="{BB962C8B-B14F-4D97-AF65-F5344CB8AC3E}">
        <p14:creationId xmlns:p14="http://schemas.microsoft.com/office/powerpoint/2010/main" val="198605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7B6D540-8158-5648-B41C-94909C2DF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591" y="464769"/>
            <a:ext cx="7379970" cy="59284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144662-F653-3245-A3F5-FBD5FE34E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0F2E93F-AB5E-AF4D-924A-F9E2630D14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000" b="1" dirty="0"/>
              <a:t>Произноси слоги правильно</a:t>
            </a:r>
            <a:endParaRPr lang="ru-KZ" sz="3000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AE82DEA-91A2-A74E-8288-48B86313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FE25342-3097-F941-9CAF-7C1E9B8E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A6F2A01-EC33-904B-BF3F-3C2AB488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86000"/>
            <a:ext cx="2430780" cy="35052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E06576D-71E7-3A4F-AD54-26FC5F487C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b="1" dirty="0"/>
              <a:t>Произноси слова со звуком[З-Ж]</a:t>
            </a:r>
            <a:endParaRPr lang="ru-KZ" b="1" dirty="0"/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E872D0AD-4207-AC4F-A500-34EB8BDA2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1" y="607392"/>
            <a:ext cx="7819162" cy="5618706"/>
          </a:xfrm>
        </p:spPr>
      </p:pic>
    </p:spTree>
    <p:extLst>
      <p:ext uri="{BB962C8B-B14F-4D97-AF65-F5344CB8AC3E}">
        <p14:creationId xmlns:p14="http://schemas.microsoft.com/office/powerpoint/2010/main" val="97097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F850C-119D-1649-B5F4-5C512C94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/>
              <a:t>Выучи </a:t>
            </a:r>
            <a:r>
              <a:rPr lang="ru-RU" sz="2500" b="1" dirty="0" err="1"/>
              <a:t>чистоговорки</a:t>
            </a:r>
            <a:r>
              <a:rPr lang="ru-RU" sz="2500" b="1" dirty="0"/>
              <a:t> </a:t>
            </a:r>
            <a:endParaRPr lang="ru-KZ" sz="25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67C549-865D-254C-9A76-F75544C44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21FA25D-0AC3-A24A-BCD0-7057DA75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2265996"/>
            <a:ext cx="2430780" cy="3505199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9A802A8B-E249-3F47-A0FF-FF9850BE0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" y="549125"/>
            <a:ext cx="8114099" cy="5759749"/>
          </a:xfrm>
        </p:spPr>
      </p:pic>
    </p:spTree>
    <p:extLst>
      <p:ext uri="{BB962C8B-B14F-4D97-AF65-F5344CB8AC3E}">
        <p14:creationId xmlns:p14="http://schemas.microsoft.com/office/powerpoint/2010/main" val="154673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72CB949-1D2F-3041-96CB-D1DDB1B40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168FCF0-6511-7348-8756-574CABF61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366" y="457199"/>
            <a:ext cx="5018049" cy="5799873"/>
          </a:xfr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19AC91B-AB9C-4B48-9117-1F91412F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Закрепление пройденного</a:t>
            </a:r>
            <a:endParaRPr lang="ru-KZ" sz="2400" b="1" dirty="0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03FC5207-49F4-6D40-91EB-672788509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5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0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A58D1-D5F1-5C4F-8B19-5CDA650F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>
                <a:solidFill>
                  <a:schemeClr val="tx2"/>
                </a:solidFill>
              </a:rPr>
              <a:t>Спасибо за внимание!</a:t>
            </a:r>
            <a:br>
              <a:rPr lang="ru-RU" sz="4800" i="1" dirty="0">
                <a:solidFill>
                  <a:schemeClr val="tx2"/>
                </a:solidFill>
              </a:rPr>
            </a:br>
            <a:r>
              <a:rPr lang="ru-RU" sz="4800" i="1" dirty="0">
                <a:solidFill>
                  <a:schemeClr val="tx2"/>
                </a:solidFill>
              </a:rPr>
              <a:t>Желаю удачи!☀️</a:t>
            </a:r>
            <a:endParaRPr lang="ru-KZ" sz="4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0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1B90F-E753-3842-B4C4-7E69F3C0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Подготовка произношения</a:t>
            </a:r>
            <a:endParaRPr lang="ru-KZ" sz="22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E53D058-1B25-554A-80C3-5653C6370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588574"/>
            <a:ext cx="2430779" cy="36620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30BD6-3DC3-9347-89D0-2F9378CC7997}"/>
              </a:ext>
            </a:extLst>
          </p:cNvPr>
          <p:cNvSpPr txBox="1"/>
          <p:nvPr/>
        </p:nvSpPr>
        <p:spPr>
          <a:xfrm>
            <a:off x="464820" y="607394"/>
            <a:ext cx="80844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Дифференциация звуков [С – Ш]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Главная задача дифференциации звуков [С – Ш] заключается в том, чтобы воспитать у ребенка стойкий навык употребления в речи вновь 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0"/>
              </a:rPr>
              <a:t>поставленного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звука, без смешения его с акустически или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артикуляторно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близкими звуками. Дифференцируя звуки, мы учим ребенка различать смешиваемые звуки, учим правильно использовать и произносить их. Это достигается путем специальных упражнений.</a:t>
            </a:r>
          </a:p>
          <a:p>
            <a:pPr algn="ctr"/>
            <a:r>
              <a:rPr lang="ru-RU" b="1" i="0" u="none" strike="noStrike" cap="all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АРТИКУЛЯЦИЯ ЗВУКОВ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Перед выполнением упражнений на дифференциацию звуков [С – Ш] необходимо выполнить комплекс артикуляционной гимнастики на свистящие и шипящие звуки, чтобы подготовить артикуляционный аппарат для занятия.  </a:t>
            </a:r>
          </a:p>
          <a:p>
            <a:pPr algn="just"/>
            <a:b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</a:b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algn="just"/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F8528-8C5B-DA44-BD51-D521B4C04464}"/>
              </a:ext>
            </a:extLst>
          </p:cNvPr>
          <p:cNvSpPr txBox="1"/>
          <p:nvPr/>
        </p:nvSpPr>
        <p:spPr>
          <a:xfrm>
            <a:off x="464820" y="3718679"/>
            <a:ext cx="80844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Дифференциация звуков [С – Ш] ведется одновременно. Начинаем работу с дифференциации звуков [С – Ш] в изолированном звучании.  Произносим звуки [С – Ш] попеременно или в разной последовательности. Для опоры используем схематическое изображение звуков [С – Ш]: С – «НАСОС», Ш – «ЗМЕЯ».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 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Упражнения «насос – змея»: С – Ш, С – Ш, С – Ш…/ С – С, Ш – С, Ш – Ш, С – Ш…</a:t>
            </a:r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1582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70E75-F9C3-1348-8485-60F50D56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Произноси слоги правильно</a:t>
            </a:r>
            <a:endParaRPr lang="ru-KZ" sz="3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298BC-8ADD-B24B-BC43-0FDB2231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✏️Для дифференциации звуков [С – Ш] в прямых слогах группируйте сочетания слогов парами или тройками в любой последовательности.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Например: повтори слоги, следи за положением языка и губ.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✔️С – язык внизу, за нижними зубами,  губы – в улыбке, холодная струя воздуха;</a:t>
            </a:r>
            <a:b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</a:b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✔️Ш – язык вверху в форме «чашечки»,  губы круглые, «бублик», теплая струя воздуха.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51FC3-E6EB-5343-9847-CDA8DF35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4726E3B-23A6-7347-94AD-88F5D7B3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78" y="3013703"/>
            <a:ext cx="7033321" cy="323469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46C03E6-25E1-5944-AD4E-784F5C53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215844"/>
            <a:ext cx="2367684" cy="35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2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A58C6-8A49-DE42-8F32-C9610DB0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Назови предмет со звуком[С]</a:t>
            </a:r>
            <a:endParaRPr lang="ru-KZ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98BEE4F-598F-DD43-A84B-E7B0935F0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1" y="1066799"/>
            <a:ext cx="7031463" cy="50353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21BAB76-7816-9049-88F6-9F017084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7C4B327-6A98-3346-A66B-BEC70250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5133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9EE1A-3134-8A4B-9104-08316AED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Произноси слова со звуком[С-Ш]</a:t>
            </a:r>
            <a:endParaRPr lang="ru-KZ" sz="27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76B6EA2-3EE9-6443-91A9-E55714DF7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929268"/>
            <a:ext cx="7991521" cy="538975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AEA45B0-24D4-A949-8C52-D13D7CE07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0894A16-3E4B-EE4B-979B-BCEA25E7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253312"/>
            <a:ext cx="243078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9FD951B-05E8-3449-A47C-9DBD5C238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202401"/>
            <a:ext cx="2430780" cy="363788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054646-7029-F94A-8097-773B39D9C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53312"/>
            <a:ext cx="2453448" cy="3537888"/>
          </a:xfrm>
        </p:spPr>
        <p:txBody>
          <a:bodyPr/>
          <a:lstStyle/>
          <a:p>
            <a:endParaRPr lang="ru-KZ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93CDF34-0228-3E46-8A44-466A63158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b="1" dirty="0"/>
              <a:t>Назови предмет со звуком[Ш]</a:t>
            </a:r>
            <a:endParaRPr lang="ru-KZ" b="1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A6634E3-B743-CD4B-99D8-BB78B2DD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21" y="607392"/>
            <a:ext cx="7279268" cy="55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B7C1C-6E52-E346-811F-FDC41598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b="1" dirty="0"/>
              <a:t>Произноси словосочетания</a:t>
            </a:r>
            <a:endParaRPr lang="ru-KZ" sz="21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078D4-0CC3-324D-9296-E721E6A3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D889D43-3795-0644-99CA-D4825918E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91" y="836341"/>
            <a:ext cx="7589024" cy="5320641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05FFD6F6-E953-EF49-A13D-4FAB5ADF8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53312"/>
            <a:ext cx="2430780" cy="3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BB0AEB8-5B8B-2945-805C-2F8E643F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286000"/>
            <a:ext cx="2430781" cy="3505200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FAF71C-0BD2-684F-B88D-04B20F6FC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200" b="1" dirty="0"/>
              <a:t>Подготовка произношения</a:t>
            </a:r>
            <a:endParaRPr lang="ru-KZ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7836B-90E5-834D-A84C-419E8BC645AF}"/>
              </a:ext>
            </a:extLst>
          </p:cNvPr>
          <p:cNvSpPr txBox="1"/>
          <p:nvPr/>
        </p:nvSpPr>
        <p:spPr>
          <a:xfrm>
            <a:off x="464819" y="607392"/>
            <a:ext cx="82083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0000"/>
                </a:solidFill>
                <a:latin typeface="PT Sans" panose="020B0503020203020204" pitchFamily="34" charset="0"/>
              </a:rPr>
              <a:t>                                    Дифференциация звуков [З-Ж]</a:t>
            </a:r>
          </a:p>
          <a:p>
            <a:pPr algn="l"/>
            <a:endParaRPr lang="ru-RU" b="1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✏️Главной задачей дифференциацией звуков З и Ж, направлена на умение отличать данные звуки по акустическим признакам. Ребенок может произносить их правильно в изолированном виде, но в самостоятельной речи он заменяет их на звуки, которые схожи с ними по звучанию. Эту проблему нельзя игнорировать, ведь ребенок как говорит, так и будет писать в дальнейшем, что чревато проблемами с письмом и чтением в школе.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D9958-8728-1A42-9972-52FF32F5870B}"/>
              </a:ext>
            </a:extLst>
          </p:cNvPr>
          <p:cNvSpPr txBox="1"/>
          <p:nvPr/>
        </p:nvSpPr>
        <p:spPr>
          <a:xfrm>
            <a:off x="511374" y="3150402"/>
            <a:ext cx="76817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Артикуляция 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0"/>
              </a:rPr>
              <a:t>произношения звуков [З-Ж]: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✔️При произношении З, губы растянуты в улыбке, зубы сближены. Кончик языка упирается в нижние зубы, его спинка выгнута. Горло дрожит, голосовые связки работают (голос есть).</a:t>
            </a:r>
          </a:p>
          <a:p>
            <a:pPr algn="l"/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✔️При произношении Ж, губы округлены и выдвинуты вперед. Кончик языка поднимается к передней части нёба, не касаясь его. Боковые края языка прижаты к верхним коренным зубам (спинка приподнята). Язык в виде чашечки. Горло дрожит, голосовые связки работают (есть голос).</a:t>
            </a:r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7495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D6C1127-B9CE-3948-8159-D2095EEE8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399" y="2286000"/>
            <a:ext cx="2430780" cy="35052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8F234BB-2754-6140-97C8-873B2D98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91225A-D351-E643-9B2F-96EFEDACF6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600" b="1" dirty="0"/>
              <a:t>Протяни звук </a:t>
            </a:r>
            <a:endParaRPr lang="ru-KZ" sz="2600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F3F5928-F969-2F42-BCB8-BDF137AE9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25" y="686142"/>
            <a:ext cx="7653492" cy="56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7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Савон</vt:lpstr>
      <vt:lpstr>Дифференциация звуков [С-Ш], [З-Ж]</vt:lpstr>
      <vt:lpstr>Подготовка произношения</vt:lpstr>
      <vt:lpstr>Произноси слоги правильно</vt:lpstr>
      <vt:lpstr>Назови предмет со звуком[С]</vt:lpstr>
      <vt:lpstr>Произноси слова со звуком[С-Ш]</vt:lpstr>
      <vt:lpstr>Назови предмет со звуком[Ш]</vt:lpstr>
      <vt:lpstr>Произноси словосочетания</vt:lpstr>
      <vt:lpstr>Подготовка произношения</vt:lpstr>
      <vt:lpstr>Протяни звук </vt:lpstr>
      <vt:lpstr>Произноси слоги правильно</vt:lpstr>
      <vt:lpstr>Произноси слоги правильно</vt:lpstr>
      <vt:lpstr>Произноси слоги правильно</vt:lpstr>
      <vt:lpstr>Произноси слова со звуком[З-Ж]</vt:lpstr>
      <vt:lpstr>Выучи чистоговорки </vt:lpstr>
      <vt:lpstr>Закрепление пройденного</vt:lpstr>
      <vt:lpstr>Спасибо за внимание! Желаю удачи!☀️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[С-Ш], [З-Ж]</dc:title>
  <dc:creator>Di A</dc:creator>
  <cp:lastModifiedBy>Di A</cp:lastModifiedBy>
  <cp:revision>2</cp:revision>
  <dcterms:created xsi:type="dcterms:W3CDTF">2022-01-23T16:52:42Z</dcterms:created>
  <dcterms:modified xsi:type="dcterms:W3CDTF">2022-01-24T02:57:05Z</dcterms:modified>
</cp:coreProperties>
</file>