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97" y="41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C23D2E-71A0-4D1B-A824-13933B849164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5AD2E8-C562-42BE-A44B-D8E125801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34C455-BCC6-46F6-8512-0EF0136E60EB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B404-C3EE-4315-99D8-E80875B4E4F9}" type="datetimeFigureOut">
              <a:rPr lang="ru-RU"/>
              <a:pPr>
                <a:defRPr/>
              </a:pPr>
              <a:t>17.01.2022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070DB-AAE2-4EDF-A6CD-67FF431D7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9D86-7FF2-4489-8B23-CEF4764324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9D76F-BA32-48D8-B607-6D79B0FCDF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6"/>
          <p:cNvSpPr>
            <a:spLocks noChangeArrowheads="1"/>
          </p:cNvSpPr>
          <p:nvPr/>
        </p:nvSpPr>
        <p:spPr bwMode="auto">
          <a:xfrm>
            <a:off x="468313" y="1628775"/>
            <a:ext cx="80645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Организованная учебная деятельность «Развитие речи»</a:t>
            </a:r>
          </a:p>
          <a:p>
            <a:pPr algn="ctr"/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altLang="ru-RU" sz="4000" b="1">
                <a:latin typeface="Times New Roman" pitchFamily="18" charset="0"/>
              </a:rPr>
              <a:t>Как дети помогают птицам</a:t>
            </a:r>
            <a:r>
              <a:rPr lang="ru-RU" altLang="ru-RU" sz="4000">
                <a:latin typeface="Times New Roman" pitchFamily="18" charset="0"/>
              </a:rPr>
              <a:t> </a:t>
            </a:r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5292725" y="4241800"/>
            <a:ext cx="37068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ru-RU" sz="2000" b="1" i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ru-RU" sz="2000" b="1" i="1">
                <a:latin typeface="Times New Roman" pitchFamily="18" charset="0"/>
              </a:rPr>
              <a:t>                            </a:t>
            </a:r>
            <a:r>
              <a:rPr lang="ru-RU" altLang="ru-RU" sz="2000" b="1" i="1">
                <a:latin typeface="Times New Roman" pitchFamily="18" charset="0"/>
              </a:rPr>
              <a:t>                        Составила: воспитатель</a:t>
            </a:r>
            <a:r>
              <a:rPr lang="kk-KZ" altLang="ru-RU" sz="2000" b="1" i="1">
                <a:latin typeface="Times New Roman" pitchFamily="18" charset="0"/>
              </a:rPr>
              <a:t> Ивахова Л.Ю</a:t>
            </a:r>
            <a:endParaRPr lang="ru-RU" altLang="ru-RU" sz="2000" b="1" i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b="1" i="1">
              <a:latin typeface="Times New Roman" pitchFamily="18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1692275" y="549275"/>
            <a:ext cx="612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КГКП «Ясли - сад  « Кораблик»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260350"/>
            <a:ext cx="8578850" cy="6064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Ребята, как вы думаете, легко ли птицам зимой?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Почему?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Правильно.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Зима очень тяжелое время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года для птиц, холодно и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голодно им. Из-за холода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птицы теряют много тепла.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Как же им согреться?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Для того чтобы  птицам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 согреться, им необходимо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много есть и еды им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нужно намного больше,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чем летом.</a:t>
            </a:r>
          </a:p>
        </p:txBody>
      </p:sp>
      <p:pic>
        <p:nvPicPr>
          <p:cNvPr id="15362" name="Picture 4" descr="img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196975"/>
            <a:ext cx="46815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88913"/>
            <a:ext cx="8507412" cy="6135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В зимнее время птицам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особенно нужны кормушки,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в период сильных морозов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и снегопадов, когда найти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 корм значительно труднее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чем летом. Вот тут то на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помощь птицам может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прийти человек.</a:t>
            </a:r>
          </a:p>
        </p:txBody>
      </p:sp>
      <p:pic>
        <p:nvPicPr>
          <p:cNvPr id="16386" name="Picture 6" descr="07db8f61458101353d074f9c690f30bc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 l="17229" t="19392" r="13567" b="13054"/>
          <a:stretch>
            <a:fillRect/>
          </a:stretch>
        </p:blipFill>
        <p:spPr>
          <a:xfrm>
            <a:off x="5292725" y="3689350"/>
            <a:ext cx="2389188" cy="3168650"/>
          </a:xfrm>
        </p:spPr>
      </p:pic>
      <p:pic>
        <p:nvPicPr>
          <p:cNvPr id="16387" name="Picture 7" descr="cd784adf4a3cc14b8e13952a64c5ee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07670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kormushki_dlya_ptic8"/>
          <p:cNvPicPr>
            <a:picLocks noChangeAspect="1" noChangeArrowheads="1"/>
          </p:cNvPicPr>
          <p:nvPr/>
        </p:nvPicPr>
        <p:blipFill>
          <a:blip r:embed="rId4"/>
          <a:srcRect l="19467" t="9346" r="21848" b="6898"/>
          <a:stretch>
            <a:fillRect/>
          </a:stretch>
        </p:blipFill>
        <p:spPr bwMode="auto">
          <a:xfrm>
            <a:off x="4787900" y="1196975"/>
            <a:ext cx="171291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LgULe2Cx1c4"/>
          <p:cNvPicPr>
            <a:picLocks noChangeAspect="1" noChangeArrowheads="1"/>
          </p:cNvPicPr>
          <p:nvPr/>
        </p:nvPicPr>
        <p:blipFill>
          <a:blip r:embed="rId5"/>
          <a:srcRect l="36360" t="12169" r="25194" b="10936"/>
          <a:stretch>
            <a:fillRect/>
          </a:stretch>
        </p:blipFill>
        <p:spPr bwMode="auto">
          <a:xfrm>
            <a:off x="6948488" y="-747713"/>
            <a:ext cx="1905000" cy="403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8913"/>
            <a:ext cx="8229600" cy="6135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Сейчас, предлагаю вам послушать рассказ о том, как дети решили помочь птицам зимой.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    Наступила зима, стало очень холодно, птицам трудно зимой добыть корм. Решили дети помочь им. Вышли они во двор, очистили от снега кормушку, насыпали в нее корм. Птицы очень обрадовались, теперь они всегда прилетали в птичью столовую.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</a:endParaRPr>
          </a:p>
        </p:txBody>
      </p:sp>
      <p:pic>
        <p:nvPicPr>
          <p:cNvPr id="17410" name="Picture 4" descr="050a5054b3a1cf58c03d4666921b6534"/>
          <p:cNvPicPr>
            <a:picLocks noChangeAspect="1" noChangeArrowheads="1"/>
          </p:cNvPicPr>
          <p:nvPr/>
        </p:nvPicPr>
        <p:blipFill>
          <a:blip r:embed="rId2"/>
          <a:srcRect l="17392" t="14093" r="6787"/>
          <a:stretch>
            <a:fillRect/>
          </a:stretch>
        </p:blipFill>
        <p:spPr bwMode="auto">
          <a:xfrm>
            <a:off x="323850" y="4149725"/>
            <a:ext cx="37433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716338"/>
            <a:ext cx="4105275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33375"/>
            <a:ext cx="8229600" cy="59912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onstantia" pitchFamily="18" charset="0"/>
              </a:rPr>
              <a:t>А вы знаете, что можно положить в кормушку?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(сначала выслушать ответы детей, затем прочитать)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600" smtClean="0">
              <a:latin typeface="Times New Roman" pitchFamily="18" charset="0"/>
            </a:endParaRPr>
          </a:p>
        </p:txBody>
      </p:sp>
      <p:pic>
        <p:nvPicPr>
          <p:cNvPr id="18434" name="Picture 6" descr="ptitsy-zim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799306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8913"/>
            <a:ext cx="8229600" cy="61356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Constantia" pitchFamily="18" charset="0"/>
              </a:rPr>
              <a:t>Предлагаю рассмотреть картинки</a:t>
            </a:r>
          </a:p>
        </p:txBody>
      </p:sp>
      <p:pic>
        <p:nvPicPr>
          <p:cNvPr id="19458" name="Picture 4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856932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img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l="16005" t="1942" r="3612" b="822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5888"/>
            <a:ext cx="8229600" cy="62087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onstantia" pitchFamily="18" charset="0"/>
              </a:rPr>
              <a:t>Домашнее задание: составить рассказ по картинкам.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Constantia" pitchFamily="18" charset="0"/>
              </a:rPr>
              <a:t>Жду ваших рассказов.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>
              <a:latin typeface="Constantia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Constantia" pitchFamily="18" charset="0"/>
              </a:rPr>
              <a:t>Спасибо за внимание</a:t>
            </a:r>
          </a:p>
        </p:txBody>
      </p:sp>
      <p:pic>
        <p:nvPicPr>
          <p:cNvPr id="21506" name="Picture 4" descr="37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05038"/>
            <a:ext cx="74898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550" cy="69850"/>
          </a:xfrm>
        </p:spPr>
        <p:txBody>
          <a:bodyPr/>
          <a:lstStyle/>
          <a:p>
            <a:pPr eaLnBrk="1" hangingPunct="1"/>
            <a:endParaRPr lang="ru-RU" sz="4600" smtClean="0">
              <a:latin typeface="Calibri" pitchFamily="34" charset="0"/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15888"/>
            <a:ext cx="8137525" cy="93662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Ребята, я предлагаю вам отправить на прогулку по зимнему городу.</a:t>
            </a:r>
          </a:p>
        </p:txBody>
      </p:sp>
      <p:sp>
        <p:nvSpPr>
          <p:cNvPr id="7171" name="AutoShape 5" descr="1ee00c8147dc0b967ed5c9abb623004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2" name="AutoShape 7" descr="1ee00c8147dc0b967ed5c9abb623004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3" name="Picture 8" descr="1ee00c8147dc0b967ed5c9abb6230041"/>
          <p:cNvPicPr>
            <a:picLocks noChangeAspect="1" noChangeArrowheads="1"/>
          </p:cNvPicPr>
          <p:nvPr/>
        </p:nvPicPr>
        <p:blipFill>
          <a:blip r:embed="rId2"/>
          <a:srcRect t="4988"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0"/>
            <a:ext cx="8507412" cy="62087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smtClean="0">
                <a:solidFill>
                  <a:schemeClr val="accent1"/>
                </a:solidFill>
                <a:latin typeface="Constantia" pitchFamily="18" charset="0"/>
              </a:rPr>
              <a:t>Кого встретим на прогулке, вы узнаете,  отгадав загадки.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3200" smtClean="0">
              <a:solidFill>
                <a:schemeClr val="accent1"/>
              </a:solidFill>
              <a:latin typeface="Constant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Эти маленькие пташки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В серых будничных рубашках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Всё клюют, чем угощают,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Даже крохи подбирают. —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Чик-чирик, – везде свои,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Непоседы…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(Воробей - Тор</a:t>
            </a:r>
            <a:r>
              <a:rPr lang="kk-KZ" sz="2400" smtClean="0">
                <a:latin typeface="Times New Roman" pitchFamily="18" charset="0"/>
              </a:rPr>
              <a:t>ғай</a:t>
            </a:r>
            <a:r>
              <a:rPr lang="ru-RU" sz="2400" smtClean="0">
                <a:latin typeface="Times New Roman" pitchFamily="18" charset="0"/>
              </a:rPr>
              <a:t> )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8195" name="Picture 3" descr="28565-0a55b-6473348-m750x7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700213"/>
            <a:ext cx="4321175" cy="4105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412875"/>
            <a:ext cx="8507412" cy="4911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Кар-кар-кар! —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Кричит плутовка.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Очень ловкая воровка!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Все блестящие вещицы,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Подбирает эта птица!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Вам она, друзья, знакома,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Как ее зовут?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 (Ворона - </a:t>
            </a:r>
            <a:r>
              <a:rPr lang="kk-KZ" smtClean="0">
                <a:latin typeface="Times New Roman" pitchFamily="18" charset="0"/>
              </a:rPr>
              <a:t>Қара</a:t>
            </a:r>
            <a:r>
              <a:rPr lang="ru-RU" smtClean="0">
                <a:latin typeface="Times New Roman" pitchFamily="18" charset="0"/>
              </a:rPr>
              <a:t>)</a:t>
            </a:r>
            <a:br>
              <a:rPr lang="ru-RU" smtClean="0">
                <a:latin typeface="Times New Roman" pitchFamily="18" charset="0"/>
              </a:rPr>
            </a:br>
            <a:r>
              <a:rPr lang="ru-RU" smtClean="0">
                <a:latin typeface="Constantia" pitchFamily="18" charset="0"/>
              </a:rPr>
              <a:t/>
            </a:r>
            <a:br>
              <a:rPr lang="ru-RU" smtClean="0">
                <a:latin typeface="Constantia" pitchFamily="18" charset="0"/>
              </a:rPr>
            </a:br>
            <a:endParaRPr lang="ru-RU" smtClean="0">
              <a:latin typeface="Constantia" pitchFamily="18" charset="0"/>
            </a:endParaRPr>
          </a:p>
        </p:txBody>
      </p:sp>
      <p:pic>
        <p:nvPicPr>
          <p:cNvPr id="9218" name="Picture 7" descr="rook-p-223-227-c2a9lars-jons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484313"/>
            <a:ext cx="37988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8686800" cy="5127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Болтлива птичка —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Спору нет,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Расскажет новость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И секрет!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Красива с виду, белобока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Кто?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Длиннохвостая …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(Сорока - Сауыс</a:t>
            </a:r>
            <a:r>
              <a:rPr lang="kk-KZ" smtClean="0">
                <a:latin typeface="Times New Roman" pitchFamily="18" charset="0"/>
              </a:rPr>
              <a:t>қан</a:t>
            </a:r>
            <a:r>
              <a:rPr lang="ru-RU" smtClean="0">
                <a:latin typeface="Times New Roman" pitchFamily="18" charset="0"/>
              </a:rPr>
              <a:t> )</a:t>
            </a:r>
            <a:br>
              <a:rPr lang="ru-RU" smtClean="0">
                <a:latin typeface="Times New Roman" pitchFamily="18" charset="0"/>
              </a:rPr>
            </a:br>
            <a:r>
              <a:rPr lang="ru-RU" smtClean="0">
                <a:latin typeface="Constantia" pitchFamily="18" charset="0"/>
              </a:rPr>
              <a:t/>
            </a:r>
            <a:br>
              <a:rPr lang="ru-RU" smtClean="0">
                <a:latin typeface="Constantia" pitchFamily="18" charset="0"/>
              </a:rPr>
            </a:br>
            <a:endParaRPr lang="ru-RU" smtClean="0">
              <a:latin typeface="Constantia" pitchFamily="18" charset="0"/>
            </a:endParaRPr>
          </a:p>
        </p:txBody>
      </p:sp>
      <p:pic>
        <p:nvPicPr>
          <p:cNvPr id="10242" name="Picture 4" descr="img15"/>
          <p:cNvPicPr>
            <a:picLocks noChangeAspect="1" noChangeArrowheads="1"/>
          </p:cNvPicPr>
          <p:nvPr/>
        </p:nvPicPr>
        <p:blipFill>
          <a:blip r:embed="rId2"/>
          <a:srcRect l="15872" r="12476" b="24863"/>
          <a:stretch>
            <a:fillRect/>
          </a:stretch>
        </p:blipFill>
        <p:spPr bwMode="auto">
          <a:xfrm>
            <a:off x="3995738" y="1308100"/>
            <a:ext cx="4897437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Grp="1"/>
          </p:cNvSpPr>
          <p:nvPr>
            <p:ph type="body" idx="4294967295"/>
          </p:nvPr>
        </p:nvSpPr>
        <p:spPr>
          <a:xfrm>
            <a:off x="0" y="1628775"/>
            <a:ext cx="8686800" cy="4695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Любо-дорого взглянуть,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Птичка — красненькая грудь!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Дом родной ее Сибирь,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Как зовут ее?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(Снегирь - Суы</a:t>
            </a:r>
            <a:r>
              <a:rPr lang="kk-KZ" sz="2400" smtClean="0">
                <a:latin typeface="Times New Roman" pitchFamily="18" charset="0"/>
              </a:rPr>
              <a:t>қ</a:t>
            </a:r>
            <a:r>
              <a:rPr lang="ru-RU" sz="2400" smtClean="0">
                <a:latin typeface="Times New Roman" pitchFamily="18" charset="0"/>
              </a:rPr>
              <a:t> тор</a:t>
            </a:r>
            <a:r>
              <a:rPr lang="kk-KZ" sz="2400" smtClean="0">
                <a:latin typeface="Times New Roman" pitchFamily="18" charset="0"/>
              </a:rPr>
              <a:t>ғай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)</a:t>
            </a:r>
            <a:br>
              <a:rPr lang="ru-RU" smtClean="0">
                <a:latin typeface="Times New Roman" pitchFamily="18" charset="0"/>
              </a:rPr>
            </a:br>
            <a:r>
              <a:rPr lang="ru-RU" smtClean="0">
                <a:latin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</a:rPr>
            </a:br>
            <a:endParaRPr lang="ru-RU" smtClean="0">
              <a:latin typeface="Times New Roman" pitchFamily="18" charset="0"/>
            </a:endParaRPr>
          </a:p>
        </p:txBody>
      </p:sp>
      <p:pic>
        <p:nvPicPr>
          <p:cNvPr id="11266" name="Picture 4" descr="b6f574ff02406cc40ce384ddc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12875"/>
            <a:ext cx="4038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628775"/>
            <a:ext cx="8507412" cy="4695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Как в лесу похолодает,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Птичка в город прилетает.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Грудкой жёлтой всем знакома,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Ищет сало на балконах.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Часто в окна к нам стучит,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И пронзительно свистит!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(Синица -Шымшы</a:t>
            </a:r>
            <a:r>
              <a:rPr lang="kk-KZ" smtClean="0">
                <a:latin typeface="Times New Roman" pitchFamily="18" charset="0"/>
              </a:rPr>
              <a:t>қ</a:t>
            </a:r>
            <a:r>
              <a:rPr lang="ru-RU" smtClean="0">
                <a:latin typeface="Times New Roman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2290" name="AutoShape 5" descr="img_56e65d7f5b97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291" name="Picture 6" descr="i"/>
          <p:cNvPicPr>
            <a:picLocks noChangeAspect="1" noChangeArrowheads="1"/>
          </p:cNvPicPr>
          <p:nvPr/>
        </p:nvPicPr>
        <p:blipFill>
          <a:blip r:embed="rId2"/>
          <a:srcRect l="7214" t="3702" r="1282" b="15829"/>
          <a:stretch>
            <a:fillRect/>
          </a:stretch>
        </p:blipFill>
        <p:spPr bwMode="auto">
          <a:xfrm>
            <a:off x="5148263" y="1484313"/>
            <a:ext cx="38163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4294967295"/>
          </p:nvPr>
        </p:nvSpPr>
        <p:spPr>
          <a:xfrm>
            <a:off x="0" y="1557338"/>
            <a:ext cx="8686800" cy="47672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Это кто в беретке красной,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В черной курточке атласной?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На меня он не глядит,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Все стучит, стучит, стучит…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</a:rPr>
              <a:t>(Дятел - Тоқылдақ )</a:t>
            </a:r>
            <a:br>
              <a:rPr lang="ru-RU" smtClean="0">
                <a:latin typeface="Times New Roman" pitchFamily="18" charset="0"/>
              </a:rPr>
            </a:br>
            <a:r>
              <a:rPr lang="ru-RU" smtClean="0">
                <a:latin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</a:rPr>
            </a:br>
            <a:endParaRPr lang="ru-RU" smtClean="0">
              <a:latin typeface="Times New Roman" pitchFamily="18" charset="0"/>
            </a:endParaRPr>
          </a:p>
        </p:txBody>
      </p:sp>
      <p:pic>
        <p:nvPicPr>
          <p:cNvPr id="13314" name="Picture 4" descr="main_22_22_дятел"/>
          <p:cNvPicPr>
            <a:picLocks noChangeAspect="1" noChangeArrowheads="1"/>
          </p:cNvPicPr>
          <p:nvPr/>
        </p:nvPicPr>
        <p:blipFill>
          <a:blip r:embed="rId2"/>
          <a:srcRect l="10582" t="7176" r="14606" b="14365"/>
          <a:stretch>
            <a:fillRect/>
          </a:stretch>
        </p:blipFill>
        <p:spPr bwMode="auto">
          <a:xfrm>
            <a:off x="5076825" y="836613"/>
            <a:ext cx="35718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latin typeface="Calibri" pitchFamily="34" charset="0"/>
              </a:rPr>
              <a:t>Как  можно назвать всех птиц, которые остаются с нами зимовать?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916113"/>
            <a:ext cx="82296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latin typeface="Constantia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>
              <a:latin typeface="Constantia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>
                <a:latin typeface="Constantia" pitchFamily="18" charset="0"/>
              </a:rPr>
              <a:t>Зимующие птицы</a:t>
            </a:r>
          </a:p>
        </p:txBody>
      </p:sp>
      <p:pic>
        <p:nvPicPr>
          <p:cNvPr id="14339" name="Picture 4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83534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7CCA62"/>
      </a:accent4>
      <a:accent5>
        <a:srgbClr val="00B050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328</Words>
  <Application>Microsoft Office PowerPoint</Application>
  <PresentationFormat>Экран (4:3)</PresentationFormat>
  <Paragraphs>98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Wingdings 2</vt:lpstr>
      <vt:lpstr>Calibri</vt:lpstr>
      <vt:lpstr>Times New Roman</vt:lpstr>
      <vt:lpstr>Constantia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Как  можно назвать всех птиц, которые остаются с нами зимовать?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Андрей</cp:lastModifiedBy>
  <cp:revision>62</cp:revision>
  <dcterms:created xsi:type="dcterms:W3CDTF">2020-04-10T14:50:11Z</dcterms:created>
  <dcterms:modified xsi:type="dcterms:W3CDTF">2022-01-17T13:49:39Z</dcterms:modified>
</cp:coreProperties>
</file>