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73" r:id="rId14"/>
    <p:sldId id="271" r:id="rId15"/>
    <p:sldId id="267" r:id="rId16"/>
    <p:sldId id="268" r:id="rId17"/>
    <p:sldId id="269" r:id="rId18"/>
    <p:sldId id="270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1/25/22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1/25/22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1/25/22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1/25/22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1/25/22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1/25/22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03AA45-879D-F346-8923-C9BC0785F3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>
                <a:solidFill>
                  <a:schemeClr val="tx2"/>
                </a:solidFill>
              </a:rPr>
              <a:t>Постановка звуков [Л], [Л’]</a:t>
            </a:r>
            <a:endParaRPr lang="ru-KZ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A71834-76E2-D545-B587-1FF1B1309D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25.01.2022г.                      Подготовила: учитель-логопед </a:t>
            </a:r>
            <a:r>
              <a:rPr lang="ru-RU" dirty="0" err="1"/>
              <a:t>Айтпаева</a:t>
            </a:r>
            <a:r>
              <a:rPr lang="ru-RU" dirty="0"/>
              <a:t> Д.М.</a:t>
            </a:r>
            <a:endParaRPr lang="ru-K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D1D119-4B68-1944-8740-DC1D8D0D20D3}"/>
              </a:ext>
            </a:extLst>
          </p:cNvPr>
          <p:cNvSpPr txBox="1"/>
          <p:nvPr/>
        </p:nvSpPr>
        <p:spPr>
          <a:xfrm>
            <a:off x="8801492" y="163406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  Ясли-сад</a:t>
            </a:r>
          </a:p>
          <a:p>
            <a:pPr algn="l"/>
            <a:r>
              <a:rPr lang="ru-RU" dirty="0"/>
              <a:t>«Кораблик»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732144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9DA34-0C5B-3942-8EB8-0F3F5FC97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Найди слово со звуком [Л]✔️</a:t>
            </a:r>
            <a:endParaRPr lang="ru-KZ" b="1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A8488087-1CE8-934E-AA9B-F8EE3FE98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342" y="569251"/>
            <a:ext cx="7620000" cy="568065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F5F4739-F5C4-234C-88C3-80941BDA7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F1590F9A-A61D-FC41-BF6F-244DBAB39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426" y="2300936"/>
            <a:ext cx="2397754" cy="34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61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53C5FF-0B54-754E-9665-680E911E9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100" b="1" dirty="0"/>
              <a:t>Повтори </a:t>
            </a:r>
            <a:r>
              <a:rPr lang="ru-RU" sz="2100" b="1" dirty="0" err="1"/>
              <a:t>чистоговорки</a:t>
            </a:r>
            <a:r>
              <a:rPr lang="ru-RU" sz="2100" b="1" dirty="0"/>
              <a:t> ✔️</a:t>
            </a:r>
            <a:endParaRPr lang="ru-KZ" sz="2100" b="1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E9A4409-D7BE-0048-85FE-4D10D207B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439" y="607392"/>
            <a:ext cx="7805853" cy="564321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1550D22-F760-4844-B88F-CB91BC87B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29A90C08-59A3-B442-A814-68931FE76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399" y="2286000"/>
            <a:ext cx="243078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68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CA647E-989C-534F-81E3-602F6F2BD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300" b="1" dirty="0"/>
              <a:t>Звук [Л’]</a:t>
            </a:r>
            <a:endParaRPr lang="ru-KZ" sz="43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7707E1-BA04-6B45-99DF-E440F279C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</a:rPr>
              <a:t>                                     </a:t>
            </a:r>
            <a:r>
              <a:rPr lang="ru-RU" b="1" dirty="0">
                <a:latin typeface="Arial" panose="020B0604020202020204" pitchFamily="34" charset="0"/>
              </a:rPr>
              <a:t>Артикуляция </a:t>
            </a:r>
            <a:r>
              <a:rPr lang="ru-RU" b="1" i="0" u="none" strike="noStrike" dirty="0">
                <a:effectLst/>
                <a:latin typeface="Arial" panose="020B0604020202020204" pitchFamily="34" charset="0"/>
              </a:rPr>
              <a:t>мягкого звука Ль</a:t>
            </a:r>
          </a:p>
          <a:p>
            <a:pPr marL="342900" indent="-342900">
              <a:buFont typeface="+mj-lt"/>
              <a:buAutoNum type="arabicPeriod"/>
            </a:pPr>
            <a:r>
              <a:rPr lang="ru-RU" b="0" i="0" u="none" strike="noStrike" dirty="0">
                <a:effectLst/>
                <a:latin typeface="Verdana" panose="020B0604030504040204" pitchFamily="34" charset="0"/>
              </a:rPr>
              <a:t>губы в полуулыбке;</a:t>
            </a:r>
          </a:p>
          <a:p>
            <a:pPr marL="342900" indent="-342900">
              <a:buFont typeface="+mj-lt"/>
              <a:buAutoNum type="arabicPeriod"/>
            </a:pPr>
            <a:r>
              <a:rPr lang="ru-RU" b="0" i="0" u="none" strike="noStrike" dirty="0">
                <a:effectLst/>
                <a:latin typeface="Verdana" panose="020B0604030504040204" pitchFamily="34" charset="0"/>
              </a:rPr>
              <a:t>зубы сближены;</a:t>
            </a:r>
          </a:p>
          <a:p>
            <a:pPr marL="342900" indent="-342900">
              <a:buFont typeface="+mj-lt"/>
              <a:buAutoNum type="arabicPeriod"/>
            </a:pPr>
            <a:r>
              <a:rPr lang="ru-RU" b="0" i="0" u="none" strike="noStrike" dirty="0">
                <a:effectLst/>
                <a:latin typeface="Verdana" panose="020B0604030504040204" pitchFamily="34" charset="0"/>
              </a:rPr>
              <a:t>кончик языка поднимается и образует смычку с альвеолами; средняя и передняя часть спинки языка поднимается по направлению к твердому небу и некоторым продвижением вперед всей массы языка.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0" i="0" u="none" strike="noStrike" dirty="0">
                <a:effectLst/>
                <a:latin typeface="Verdana" panose="020B0604030504040204" pitchFamily="34" charset="0"/>
              </a:rPr>
              <a:t>воздушная струя идет по бокам языка, между языком и щекой, отчего звук л и называется боковым;</a:t>
            </a:r>
          </a:p>
          <a:p>
            <a:pPr marL="342900" indent="-342900">
              <a:buFont typeface="+mj-lt"/>
              <a:buAutoNum type="arabicPeriod"/>
            </a:pPr>
            <a:r>
              <a:rPr lang="ru-RU" b="0" i="0" u="none" strike="noStrike" dirty="0">
                <a:effectLst/>
                <a:latin typeface="Verdana" panose="020B0604030504040204" pitchFamily="34" charset="0"/>
              </a:rPr>
              <a:t>мягкое небо поднято, прижато к задней стенке глотки, закрывает проход в носовую полость, воздушная струя идет через рот;</a:t>
            </a:r>
          </a:p>
          <a:p>
            <a:pPr marL="342900" indent="-342900">
              <a:buFont typeface="+mj-lt"/>
              <a:buAutoNum type="arabicPeriod"/>
            </a:pPr>
            <a:r>
              <a:rPr lang="ru-RU" b="0" i="0" u="none" strike="noStrike" dirty="0">
                <a:effectLst/>
                <a:latin typeface="Verdana" panose="020B0604030504040204" pitchFamily="34" charset="0"/>
              </a:rPr>
              <a:t>голосовые складки напряжены, сближены и колеблются, в результате чего образуется голос.</a:t>
            </a:r>
            <a:br>
              <a:rPr lang="ru-RU" dirty="0"/>
            </a:br>
            <a:endParaRPr lang="ru-KZ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99ACC7-AE3E-4E40-8CEA-0719C62F3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EDFEE11A-4828-8442-B329-6E9C9BEC3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2286000"/>
            <a:ext cx="243078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06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0A1E2-4505-B648-8BF7-469D7EC0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300" b="1" dirty="0"/>
              <a:t>Произноси звук [Л’] как колокольчик✔️ </a:t>
            </a:r>
            <a:endParaRPr lang="ru-KZ" sz="2300" b="1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B6180AF9-B7AA-6742-8D52-0D8BDFAE3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5366" y="607393"/>
            <a:ext cx="7681951" cy="549480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474A0DC-E4D1-EC44-9634-08210EC0E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5EDCA4C0-1A17-C649-A099-0681AF1D2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318688"/>
            <a:ext cx="2408321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02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93AEF-08D6-E544-93BB-3AC60E84C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/>
              <a:t>Пальчиком обведи пунктирную линию и произнеси звук [Л’]</a:t>
            </a:r>
            <a:endParaRPr lang="ru-KZ" sz="1600" b="1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D5597A2-BCE8-BF49-9066-5F4E7BC2E3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" y="855701"/>
            <a:ext cx="8197933" cy="5246493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14E9DDC-5873-FC4E-A317-1113BCCC9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8011197-AC6C-EF45-A490-C16F0C684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318688"/>
            <a:ext cx="243078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28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CA949-E647-C048-91A9-B54FDF054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2313" y="915291"/>
            <a:ext cx="2187706" cy="1481331"/>
          </a:xfrm>
        </p:spPr>
        <p:txBody>
          <a:bodyPr>
            <a:normAutofit/>
          </a:bodyPr>
          <a:lstStyle/>
          <a:p>
            <a:r>
              <a:rPr lang="ru-RU" sz="2200" b="1" dirty="0"/>
              <a:t>Соедини звук [Л’] с гласной</a:t>
            </a:r>
            <a:endParaRPr lang="ru-KZ" sz="2200" b="1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F9DCEF80-4A4F-544C-BBDA-CA53D95AE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2313" y="2396622"/>
            <a:ext cx="2187706" cy="3098107"/>
          </a:xfr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84CBB478-43CB-794F-92E8-325FCBC9B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67" y="607392"/>
            <a:ext cx="7813162" cy="481334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342EE2D-20E9-FA4D-B166-1ADB00D089A4}"/>
              </a:ext>
            </a:extLst>
          </p:cNvPr>
          <p:cNvSpPr/>
          <p:nvPr/>
        </p:nvSpPr>
        <p:spPr>
          <a:xfrm>
            <a:off x="464820" y="5141951"/>
            <a:ext cx="2911127" cy="278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99500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FF5940AC-6CFF-8B40-94EC-BBD2A4D01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14014" y="2253312"/>
            <a:ext cx="2195551" cy="3505200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C03622A-48B0-B140-BBFC-3BA143A456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2200" b="1" dirty="0"/>
              <a:t>Соедини гласную со звуком [Л’]</a:t>
            </a:r>
            <a:endParaRPr lang="ru-KZ" sz="2200" b="1" dirty="0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2FC8BF06-F521-6242-BFE4-431B0E2E6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95" y="842688"/>
            <a:ext cx="7558049" cy="493519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FCB9911-A16C-B346-8A97-073723791C8B}"/>
              </a:ext>
            </a:extLst>
          </p:cNvPr>
          <p:cNvSpPr/>
          <p:nvPr/>
        </p:nvSpPr>
        <p:spPr>
          <a:xfrm flipV="1">
            <a:off x="6519746" y="4662449"/>
            <a:ext cx="2060498" cy="227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42251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47651E35-E234-AC4A-B940-E837F9B49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269" y="303529"/>
            <a:ext cx="7372194" cy="598451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F3076146-8979-5644-99C3-DDBE9C5CE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E19C5C7A-1682-BC4C-89DF-A8A308DCC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100" b="1" dirty="0"/>
              <a:t>Назови слоги ✔️</a:t>
            </a:r>
            <a:endParaRPr lang="ru-KZ" sz="4100" b="1" dirty="0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9CF71D2F-FEA1-D348-B1EA-1F0CC0CAB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286000"/>
            <a:ext cx="243078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3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730F7-86C7-A54B-BBBE-4755AF86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/>
              <a:t>Игра «Лабиринт» назови картинки в которых слышится только звук [Л’]✔️</a:t>
            </a:r>
            <a:endParaRPr lang="ru-KZ" sz="1800" b="1" dirty="0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04F830EC-BD32-6046-ABDE-2A4FB67BD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19" y="537535"/>
            <a:ext cx="7836643" cy="5626611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4023FF3D-884B-274F-BA5A-2E82DAFD9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20B5B7B2-1E66-544E-B647-87663CC02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286000"/>
            <a:ext cx="243078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51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84B4FB-67CA-A441-880C-7F6AA7C02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500" b="1" dirty="0"/>
              <a:t>Автоматизация </a:t>
            </a:r>
            <a:r>
              <a:rPr lang="ru-RU" sz="1500" b="1" dirty="0" err="1"/>
              <a:t>звукопроизношения</a:t>
            </a:r>
            <a:r>
              <a:rPr lang="ru-RU" sz="1500" b="1" dirty="0"/>
              <a:t>✔️</a:t>
            </a:r>
            <a:endParaRPr lang="ru-KZ" sz="1500" b="1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44A1EC66-F384-B540-94FA-870FC2843B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415" y="867317"/>
            <a:ext cx="7608888" cy="536813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A9AED468-59B7-4A41-8F05-BEF17CC39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EDFF80A5-8163-F848-92A5-6EFACA064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286000"/>
            <a:ext cx="2430780" cy="350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02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19F3B1-387E-F94B-910F-F3DD2D5E2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/>
              <a:t>Звук [Л]</a:t>
            </a:r>
            <a:endParaRPr lang="ru-KZ" sz="4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D1CDB5-E848-644E-B04E-2DCA29F4C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0" u="none" strike="noStrike" dirty="0">
                <a:solidFill>
                  <a:srgbClr val="000000"/>
                </a:solidFill>
                <a:effectLst/>
                <a:latin typeface="inherit"/>
              </a:rPr>
              <a:t>                                                 Артикуляция звука [Л]</a:t>
            </a:r>
            <a:endParaRPr lang="ru-RU" b="0" i="0" u="none" strike="noStrike" dirty="0">
              <a:solidFill>
                <a:srgbClr val="000000"/>
              </a:solidFill>
              <a:effectLst/>
              <a:latin typeface="inherit"/>
            </a:endParaRPr>
          </a:p>
          <a:p>
            <a:pPr marL="0" indent="0">
              <a:buNone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✏️Постановка звука [Л] начинается с артикуляции, т.е. должно быть выработано правильное положение органов артикуляционного аппарата.</a:t>
            </a:r>
          </a:p>
          <a:p>
            <a:pPr marL="0" indent="0">
              <a:buNone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Артикуляция произношения:</a:t>
            </a:r>
          </a:p>
          <a:p>
            <a:pPr marL="0" indent="0">
              <a:buNone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✔️При произношении звука [Л] губы принимают положение следующего гласного звука;</a:t>
            </a:r>
          </a:p>
          <a:p>
            <a:pPr marL="0" indent="0">
              <a:buNone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✔️Зубы не соприкасаются. Расстояние между нижними и верхними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резцами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 – 2-4 мм.; </a:t>
            </a:r>
          </a:p>
          <a:p>
            <a:pPr marL="0" indent="0">
              <a:buNone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✔️Кончик языка поднят и прижат к основанию верхних зубов (также он может упираться в десны над ними);</a:t>
            </a:r>
          </a:p>
          <a:p>
            <a:pPr marL="0" indent="0">
              <a:buNone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✔️Между коренными зубами и боковыми краями языка остается щель для прохода струи воздуха.</a:t>
            </a:r>
          </a:p>
          <a:p>
            <a:pPr marL="0" indent="0">
              <a:buNone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✔️Корневая часть языка приподнята и оттягивается назад. Посередине образуется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ложкообразная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вдавленность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;</a:t>
            </a:r>
          </a:p>
          <a:p>
            <a:pPr marL="0" indent="0">
              <a:buNone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✔️Голосовые связки сомкнуты, дрожат.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0B74B9-020F-4C43-A68B-B47131E24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56BA0D8-6F36-794B-808B-C385FD257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141" y="2247859"/>
            <a:ext cx="2430780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40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7434F9-2249-3C40-B4B4-D97261A5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700" i="1" dirty="0">
                <a:solidFill>
                  <a:schemeClr val="tx2"/>
                </a:solidFill>
              </a:rPr>
              <a:t>Спасибо за внимание! Желаю удачи!☀️</a:t>
            </a:r>
            <a:endParaRPr lang="ru-KZ" sz="47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83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20C11-C6EE-0B40-83E6-FEA7D22A6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900" b="1" dirty="0"/>
              <a:t>Артикуляционная гимнастика </a:t>
            </a:r>
            <a:endParaRPr lang="ru-KZ" sz="19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9DA5AE-B09B-6340-AA5B-5E772AA8D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                                Артикуляционная гимнастика для постановки [Л]</a:t>
            </a:r>
          </a:p>
          <a:p>
            <a:pPr marL="0" indent="0">
              <a:buNone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✏️Постановка звука [л] проходит поэтапно. Используются следующие упражнения: (повтор каждого упражнения 5-7 раз)</a:t>
            </a:r>
          </a:p>
          <a:p>
            <a:pPr marL="0" indent="0">
              <a:buNone/>
            </a:pPr>
            <a:r>
              <a:rPr lang="ru-RU" b="1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✔️«Гамак»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. Кончик языка упирается в передние резцы верхнего ряда зубов. Язык нужно прогнуть таким образом, чтобы по форме он напоминал гамак. Считаем до 5 секунд и расслабляем его;</a:t>
            </a:r>
          </a:p>
          <a:p>
            <a:pPr marL="0" indent="0">
              <a:buNone/>
            </a:pPr>
            <a:r>
              <a:rPr lang="ru-RU" b="1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✔️«Вкуснятина»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. Язык широкий, нужно облизывать им верхнюю губу вверх-вниз. Важно, чтобы нижняя челюсть и губа оставались неподвижными; </a:t>
            </a:r>
          </a:p>
          <a:p>
            <a:pPr marL="0" indent="0">
              <a:buNone/>
            </a:pPr>
            <a:r>
              <a:rPr lang="ru-RU" b="1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✔️«Индюк»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. Язык нужно сделать широким, нужно повторять те же движения, что и в упражнении «Вкуснятина», но быстрее. При этом нужно говорить «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бл-бл-бл-бл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»;</a:t>
            </a:r>
          </a:p>
          <a:p>
            <a:pPr marL="0" indent="0">
              <a:buNone/>
            </a:pPr>
            <a:r>
              <a:rPr lang="ru-RU" b="1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✔️«Качели»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. Нужно широко улыбнуться, открыв при этом рот. Кончик языка по очереди упирается то в верхние, то в нижние зубы.</a:t>
            </a:r>
          </a:p>
          <a:p>
            <a:pPr marL="0" indent="0">
              <a:buNone/>
            </a:pPr>
            <a:endParaRPr lang="ru-KZ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A5C7B1-BBC7-2547-AAC8-B8A0C7DCD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7134F9C6-259B-6749-8A83-D73A79D8A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2253312"/>
            <a:ext cx="243078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5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46EAAC-D6C3-B64E-AC25-5122D17CC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Постановка звука [Л]</a:t>
            </a:r>
            <a:endParaRPr lang="ru-KZ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85380F-9F7D-C943-96CA-2C0356A0C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0" u="none" strike="noStrike" dirty="0">
                <a:solidFill>
                  <a:srgbClr val="000000"/>
                </a:solidFill>
                <a:effectLst/>
                <a:latin typeface="inherit"/>
              </a:rPr>
              <a:t>    </a:t>
            </a:r>
            <a:r>
              <a:rPr lang="ru-RU" sz="1900" b="1" i="0" u="none" strike="noStrike" dirty="0">
                <a:solidFill>
                  <a:srgbClr val="000000"/>
                </a:solidFill>
                <a:effectLst/>
                <a:latin typeface="inherit"/>
              </a:rPr>
              <a:t>                                                    Постановка звука Л</a:t>
            </a:r>
            <a:endParaRPr lang="ru-RU" sz="1900" dirty="0">
              <a:solidFill>
                <a:srgbClr val="000000"/>
              </a:solidFill>
              <a:latin typeface="inherit"/>
            </a:endParaRPr>
          </a:p>
          <a:p>
            <a:pPr marL="0" indent="0">
              <a:buNone/>
            </a:pPr>
            <a:endParaRPr lang="ru-RU" sz="1900" b="0" i="0" u="none" strike="noStrike" dirty="0">
              <a:solidFill>
                <a:srgbClr val="000000"/>
              </a:solidFill>
              <a:effectLst/>
              <a:latin typeface="PT Sans" panose="020B0503020203020204" pitchFamily="34" charset="0"/>
            </a:endParaRPr>
          </a:p>
          <a:p>
            <a:pPr marL="0" indent="0">
              <a:buNone/>
            </a:pPr>
            <a:r>
              <a:rPr lang="ru-RU" sz="19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✏️Постановка от межзубного звука. Этот способ наиболее удобен и универсален и подходит даже для тех детей, у которых выраженные проблемы с подъемом языка вверх. Ребёнок тянет гласный звук «ы-ы-ы» или «а-а-а» и просовывает кончик языка между зубами и чуть прикусывает его. При этом должен получиться звук [л]. Автоматизируем такой звук в обратных слогах (типа АЛ, ОЛ…).  Когда звук будет получаться хорошо в простых словах (мал, бал, осёл), можно попробовать перевести артикуляцию за зубы, а можно не переводить, если язык высовывается не сильно. Обычно по мере автоматизации, дети сами переводят артикуляцию за зубы;</a:t>
            </a:r>
          </a:p>
          <a:p>
            <a:pPr marL="0" indent="0">
              <a:buNone/>
            </a:pPr>
            <a:r>
              <a:rPr lang="ru-RU" sz="19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✏️Ребенок тянет гласный «а-а-а». Предлагается одновременно с этим кончиком языка стучать о внутреннюю поверхность верхних </a:t>
            </a:r>
            <a:r>
              <a:rPr lang="ru-RU" sz="1900" b="0" i="0" u="none" strike="noStrike" dirty="0" err="1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резцов</a:t>
            </a:r>
            <a:r>
              <a:rPr lang="ru-RU" sz="19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. Автоматизация начинается с обратных слогов (именно со слога ал).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5615EB-EBA3-8F4C-83E2-228D15FE9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2B304359-98A6-0542-8C0B-FAC29C596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2253311"/>
            <a:ext cx="2430780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08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D0AFE5-AFB7-084C-9DFC-64A6F057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Тяни звук [Л] вместе с самолётиком ✔️</a:t>
            </a:r>
            <a:endParaRPr lang="ru-KZ" sz="2000" b="1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BAE32DB-B21D-424F-AA36-586E438BD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413" y="665355"/>
            <a:ext cx="7750657" cy="552728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C2F64481-894F-3244-B44E-D8E6BB948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F559427A-6568-054F-8E1B-6E3B0EDC2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327502"/>
            <a:ext cx="2430780" cy="342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54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20626B8B-6A46-814B-9BCC-F875CABBB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7317" y="813542"/>
            <a:ext cx="7636217" cy="497765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9338FCF-7F66-DE4E-BB8D-D28188267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C12906D-61DA-C24A-AD09-D6B349492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318688"/>
            <a:ext cx="2430780" cy="350520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C5B4883-CCC0-3B4C-A777-25B1B9AA23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1700" b="1" dirty="0"/>
              <a:t>Пальчиком обведи пунктирную линию и произнеси звук [Л]</a:t>
            </a:r>
            <a:endParaRPr lang="ru-KZ" sz="1700" b="1" dirty="0"/>
          </a:p>
        </p:txBody>
      </p:sp>
    </p:spTree>
    <p:extLst>
      <p:ext uri="{BB962C8B-B14F-4D97-AF65-F5344CB8AC3E}">
        <p14:creationId xmlns:p14="http://schemas.microsoft.com/office/powerpoint/2010/main" val="2564510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D6553-920A-F04F-8E68-5FD91322C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b="1" dirty="0"/>
              <a:t>Назови слог на облачке✔️</a:t>
            </a:r>
            <a:endParaRPr lang="ru-KZ" sz="2600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DD15F8-3016-534E-8BF7-1E837AD2D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2261F8AC-2069-324E-956F-CABED0310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415" y="607392"/>
            <a:ext cx="7650975" cy="5742608"/>
          </a:xfr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3FBA4483-059A-2349-8C45-57493A64C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253312"/>
            <a:ext cx="2430780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90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AB790-EC51-9742-915E-E8FDDCD80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b="1" dirty="0"/>
              <a:t>Повтори слоги ✔️</a:t>
            </a:r>
            <a:endParaRPr lang="ru-KZ" sz="3500" b="1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153B0F35-5B32-C045-8A19-6AD825021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220" y="607391"/>
            <a:ext cx="7248293" cy="5649681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634E1AF-AC0F-A542-88E7-26899D9A0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085F2671-946D-3D4D-8EA9-FC349E0C5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286001"/>
            <a:ext cx="2430780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87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D1751-732D-534E-B728-69D037AE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Игра «Лабиринт» назови предмет правильно ✔️</a:t>
            </a:r>
            <a:endParaRPr lang="ru-KZ" sz="2000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DCD009-B6FA-AE43-90EA-6E288A7CC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1DB6D8F0-ED79-4E4E-ABF5-456BBD1AE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260" y="607392"/>
            <a:ext cx="7849057" cy="5742608"/>
          </a:xfr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930E76FD-6F20-AC49-BF6E-18E2D84FD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286001"/>
            <a:ext cx="2430780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97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20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Савон</vt:lpstr>
      <vt:lpstr>Постановка звуков [Л], [Л’]</vt:lpstr>
      <vt:lpstr>Звук [Л]</vt:lpstr>
      <vt:lpstr>Артикуляционная гимнастика </vt:lpstr>
      <vt:lpstr>Постановка звука [Л]</vt:lpstr>
      <vt:lpstr>Тяни звук [Л] вместе с самолётиком ✔️</vt:lpstr>
      <vt:lpstr>Пальчиком обведи пунктирную линию и произнеси звук [Л]</vt:lpstr>
      <vt:lpstr>Назови слог на облачке✔️</vt:lpstr>
      <vt:lpstr>Повтори слоги ✔️</vt:lpstr>
      <vt:lpstr>Игра «Лабиринт» назови предмет правильно ✔️</vt:lpstr>
      <vt:lpstr>Найди слово со звуком [Л]✔️</vt:lpstr>
      <vt:lpstr>Повтори чистоговорки ✔️</vt:lpstr>
      <vt:lpstr>Звук [Л’]</vt:lpstr>
      <vt:lpstr>Произноси звук [Л’] как колокольчик✔️ </vt:lpstr>
      <vt:lpstr>Пальчиком обведи пунктирную линию и произнеси звук [Л’]</vt:lpstr>
      <vt:lpstr>Соедини звук [Л’] с гласной</vt:lpstr>
      <vt:lpstr>Соедини гласную со звуком [Л’]</vt:lpstr>
      <vt:lpstr>Назови слоги ✔️</vt:lpstr>
      <vt:lpstr>Игра «Лабиринт» назови картинки в которых слышится только звук [Л’]✔️</vt:lpstr>
      <vt:lpstr>Автоматизация звукопроизношения✔️</vt:lpstr>
      <vt:lpstr>Спасибо за внимание! Желаю удачи!☀️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Постановка звуков [Л], [Л’]</dc:title>
  <dc:creator>Di A</dc:creator>
  <cp:lastModifiedBy>Di A</cp:lastModifiedBy>
  <cp:revision>2</cp:revision>
  <dcterms:created xsi:type="dcterms:W3CDTF">2022-01-24T14:48:32Z</dcterms:created>
  <dcterms:modified xsi:type="dcterms:W3CDTF">2022-01-25T02:57:08Z</dcterms:modified>
</cp:coreProperties>
</file>