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6A042-9196-D540-8912-ADF9E8C07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70848" cy="2591446"/>
          </a:xfrm>
        </p:spPr>
        <p:txBody>
          <a:bodyPr/>
          <a:lstStyle/>
          <a:p>
            <a:r>
              <a:rPr lang="ru-RU" sz="6900" dirty="0">
                <a:solidFill>
                  <a:schemeClr val="tx2"/>
                </a:solidFill>
                <a:latin typeface="Century Gothic" panose="020B0502020202020204" pitchFamily="34" charset="0"/>
                <a:cs typeface="Cavolini" panose="020B0604020202020204" pitchFamily="34" charset="0"/>
              </a:rPr>
              <a:t>Артикуляционная гимнастика </a:t>
            </a:r>
            <a:endParaRPr lang="ru-KZ" sz="6900" dirty="0">
              <a:solidFill>
                <a:schemeClr val="tx2"/>
              </a:solidFill>
              <a:latin typeface="Century Gothic" panose="020B0502020202020204" pitchFamily="34" charset="0"/>
              <a:cs typeface="Cavolini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2C5567-EAEF-6E41-9A7A-508BD28DE5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18.01.2022г.                   Подготовила: учитель-логопед </a:t>
            </a:r>
            <a:r>
              <a:rPr lang="ru-RU" dirty="0" err="1"/>
              <a:t>Айтпаева</a:t>
            </a:r>
            <a:r>
              <a:rPr lang="ru-RU" dirty="0"/>
              <a:t> Д.М.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10FB3-EFA8-C841-8797-B75A7474570A}"/>
              </a:ext>
            </a:extLst>
          </p:cNvPr>
          <p:cNvSpPr txBox="1"/>
          <p:nvPr/>
        </p:nvSpPr>
        <p:spPr>
          <a:xfrm>
            <a:off x="8316330" y="1634709"/>
            <a:ext cx="2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          Ясли-сад</a:t>
            </a:r>
          </a:p>
          <a:p>
            <a:pPr algn="l"/>
            <a:r>
              <a:rPr lang="ru-RU" dirty="0"/>
              <a:t>        «Кораблик»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66683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B59F2-C016-2842-BAEF-6E44846A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462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Упражнение «Собачка» повторяем 5-7 раз</a:t>
            </a:r>
            <a:endParaRPr lang="ru-KZ" sz="3600" dirty="0">
              <a:solidFill>
                <a:schemeClr val="tx2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36246650-051C-134C-9C29-671716704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08" y="1254632"/>
            <a:ext cx="7511183" cy="49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2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97D17-D8A0-0246-A4F7-86863E7A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90" y="158462"/>
            <a:ext cx="9881219" cy="134743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Упражнение «Клювик» повторяем 5-7 раз</a:t>
            </a:r>
            <a:endParaRPr lang="ru-KZ" sz="3600" dirty="0">
              <a:solidFill>
                <a:schemeClr val="tx2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EE4677D6-E139-8C43-A466-96EF2171C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528" y="1258096"/>
            <a:ext cx="7506941" cy="48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C4CA2-A49C-EE4C-B1CB-46C88B036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29006"/>
          </a:xfrm>
        </p:spPr>
        <p:txBody>
          <a:bodyPr>
            <a:noAutofit/>
          </a:bodyPr>
          <a:lstStyle/>
          <a:p>
            <a:r>
              <a:rPr lang="ru-RU" sz="3300" dirty="0">
                <a:solidFill>
                  <a:schemeClr val="tx2"/>
                </a:solidFill>
              </a:rPr>
              <a:t>Упражнение «Орешки» повторяем 5-7 раз</a:t>
            </a:r>
            <a:endParaRPr lang="ru-KZ" sz="3300" dirty="0">
              <a:solidFill>
                <a:schemeClr val="tx2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DC3D24A9-08B7-2249-B880-85E57FC92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51" y="1371600"/>
            <a:ext cx="7496097" cy="484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4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1B92D-A4CB-AB44-819C-7231CB41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85800"/>
          </a:xfrm>
        </p:spPr>
        <p:txBody>
          <a:bodyPr>
            <a:noAutofit/>
          </a:bodyPr>
          <a:lstStyle/>
          <a:p>
            <a:r>
              <a:rPr lang="ru-RU" sz="3700" dirty="0">
                <a:solidFill>
                  <a:schemeClr val="tx2"/>
                </a:solidFill>
              </a:rPr>
              <a:t>Упражнение «Мостик» повторяем 5-7 раз </a:t>
            </a:r>
            <a:endParaRPr lang="ru-KZ" sz="3700" dirty="0">
              <a:solidFill>
                <a:schemeClr val="tx2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89E71A4-8A7C-E240-96C0-D4F8A7B7A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109" y="1328394"/>
            <a:ext cx="7517781" cy="50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34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F5E16-6203-2D48-8236-BF42B948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88976"/>
          </a:xfrm>
        </p:spPr>
        <p:txBody>
          <a:bodyPr>
            <a:noAutofit/>
          </a:bodyPr>
          <a:lstStyle/>
          <a:p>
            <a:r>
              <a:rPr lang="ru-RU" sz="3700" dirty="0">
                <a:solidFill>
                  <a:schemeClr val="tx2"/>
                </a:solidFill>
              </a:rPr>
              <a:t>Упражнение «Качели» повторяем 5-7 раз </a:t>
            </a:r>
            <a:endParaRPr lang="ru-KZ" sz="3700" dirty="0">
              <a:solidFill>
                <a:schemeClr val="tx2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53E4CB70-EF1B-B04E-B8FD-66FA595C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391" y="1231570"/>
            <a:ext cx="7500682" cy="52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1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05C23-5A3B-014C-9CA4-C7DC68E3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9805639" cy="67912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Упражнение «Вкусный мёд» повторяем 5-7 раз </a:t>
            </a:r>
            <a:endParaRPr lang="ru-KZ" sz="3200" dirty="0">
              <a:solidFill>
                <a:schemeClr val="tx2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C036D14-7DDC-9440-8492-A476C3F4B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36" y="1321720"/>
            <a:ext cx="7519232" cy="50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86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91C1F-DA53-9945-9C27-AE233271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177346" cy="646723"/>
          </a:xfrm>
        </p:spPr>
        <p:txBody>
          <a:bodyPr>
            <a:normAutofit/>
          </a:bodyPr>
          <a:lstStyle/>
          <a:p>
            <a:r>
              <a:rPr lang="ru-RU" sz="3700" dirty="0">
                <a:solidFill>
                  <a:schemeClr val="tx2"/>
                </a:solidFill>
              </a:rPr>
              <a:t>Упражнение «Часики» повторяем 5-7 раз </a:t>
            </a:r>
            <a:endParaRPr lang="ru-KZ" sz="3700" dirty="0">
              <a:solidFill>
                <a:schemeClr val="tx2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30A8B7A9-D1F4-7D45-9506-EB64CF928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269" y="1289317"/>
            <a:ext cx="7517780" cy="51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D9BA7-C628-CA41-82F1-B8A5CBB3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700" i="1" dirty="0">
                <a:solidFill>
                  <a:schemeClr val="tx2"/>
                </a:solidFill>
                <a:latin typeface="Amasis MT Pro" panose="020F0502020204030204" pitchFamily="34" charset="0"/>
                <a:ea typeface="Baskerville" panose="02020502070401020303" pitchFamily="18" charset="0"/>
                <a:cs typeface="Aldhabi" pitchFamily="2" charset="-78"/>
              </a:rPr>
              <a:t>Спасибо за внимание!</a:t>
            </a:r>
            <a:br>
              <a:rPr lang="ru-RU" sz="5700" i="1" dirty="0">
                <a:solidFill>
                  <a:schemeClr val="tx2"/>
                </a:solidFill>
                <a:latin typeface="Amasis MT Pro" panose="020F0502020204030204" pitchFamily="34" charset="0"/>
                <a:ea typeface="Baskerville" panose="02020502070401020303" pitchFamily="18" charset="0"/>
                <a:cs typeface="Aldhabi" pitchFamily="2" charset="-78"/>
              </a:rPr>
            </a:br>
            <a:r>
              <a:rPr lang="ru-RU" sz="5700" i="1" dirty="0">
                <a:solidFill>
                  <a:schemeClr val="tx2"/>
                </a:solidFill>
                <a:latin typeface="Amasis MT Pro" panose="020F0502020204030204" pitchFamily="34" charset="0"/>
                <a:ea typeface="Baskerville" panose="02020502070401020303" pitchFamily="18" charset="0"/>
                <a:cs typeface="Aldhabi" pitchFamily="2" charset="-78"/>
              </a:rPr>
              <a:t>Желаю удачи!☀️</a:t>
            </a:r>
            <a:endParaRPr lang="ru-KZ" sz="5700" i="1" dirty="0">
              <a:solidFill>
                <a:schemeClr val="tx2"/>
              </a:solidFill>
              <a:latin typeface="Amasis MT Pro" panose="020F0502020204030204" pitchFamily="34" charset="0"/>
              <a:ea typeface="Baskerville" panose="02020502070401020303" pitchFamily="18" charset="0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589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3D34A-B2CF-034E-B73E-C32CE1BD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/>
              <a:t>Зачем нужна артикуляционная гимнастика?</a:t>
            </a:r>
            <a:endParaRPr lang="ru-KZ" sz="19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03966-0825-E74E-A35D-B2EF09FD3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✏️Артикуляционная гимнастика – это 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дифференцированности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движений органов, участвующих в речевом процессе.</a:t>
            </a: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✏️Чтобы речь была четкой и разборчивой, нужно укреплять органы речевого аппарата. Для этого используется артикуляционная гимнастика. Она также помогает отрабатывать различные положения губ, языка, мягкого неба и мышц, задействованных во время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звукопроизношения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✏️Поскольку связанная речь – это поочередное воспроизведение различных звуков, артикуляционные органы должны быстро менять свое положение. Гимнастика помогает сформировать их четкие и согласованные движения. Упражнения должны подбираться индивидуально, в зависимости от имеющихся нарушений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звукопроизношения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2C20DB-7DCF-3E47-9ED5-A4A65FBD5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1E13036-0ED6-E847-9F0B-3F98C485C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441" y="2253312"/>
            <a:ext cx="256869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6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CC67F-4DAA-CA4D-BD31-3476BDF4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900" b="1" dirty="0"/>
              <a:t>Правила проведения артикуляционной гимнастики✔️</a:t>
            </a:r>
            <a:endParaRPr lang="ru-KZ" sz="19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AE13EE-231C-5E4E-B1B6-FA4B4E607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" y="607392"/>
            <a:ext cx="77724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0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✔️Вот основные правила выполнения артикуляционной гимнастики:</a:t>
            </a: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1. Проводить артикуляционную гимнастику нужно ежедневно, чтобы вырабатываемые у детей навыки закреплялись. Лучше выполнять упражнения 3-4 раза в день по 3-5 минут. Не следует предлагать детям более 2-3 упражнений за раз.</a:t>
            </a: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2. Каждое упражнение выполняется по 5-7 раз. </a:t>
            </a: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3. Статические упражнения выполняются по 10-15 секунд (удержание артикуляционной позы в одном положении).</a:t>
            </a: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4. При отборе упражнений для артикуляционной гимнастики надо соблюдать определенную последовательность, идти от простых упражнений к более сложным. Проводить их лучше эмоционально, в игровой форме. </a:t>
            </a: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5. Из выполняемых двух-трех упражнений новым может быть только одно, второе и третье даются для повторения и закрепления. Если же ребенок выполняет какое-то упражнение недостаточно хорошо, не следует вводить новых упражнений, лучше отрабатывать старый материал. Для его закрепления можно придумать новые игровые приемы. </a:t>
            </a: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6. 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 </a:t>
            </a: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7. Ребенок должен хорошо видеть лицо взрослого, а также свое лицо, чтобы самостоятельно контролировать правильность выполнения упражнений. Поэтому ребенок и взрослый во время проведения артикуляционной гимнастики должны находиться перед настенным зеркалом. Также ребенок может воспользоваться небольшим ручным зеркалом (примерно 9х12 см), но тогда взрослый должен находиться напротив ребенка лицом к нему.</a:t>
            </a: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Обратите внимание на то, чтобы во время выполнения артикуляционной гимнастики нагрузка была направлена только на необходимые для работы мышцы. Особенно следите за свободой мышц </a:t>
            </a:r>
            <a:r>
              <a:rPr lang="ru-RU" sz="10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шейно-плечевого</a:t>
            </a: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отдела.</a:t>
            </a: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Также следует иметь в виду, что для постановки какой-либо группы звуков необходимо выполнять определённый комплекс упражнений. Например, для постановки шипящих и сонорных звуков необходимо научить ребёнка удерживать язык за верхними зубами, выработать плавную воздушную струю.</a:t>
            </a: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Чтобы выполнение артикуляционной гимнастики для ребёнка было интересными и вызывало положительные эмоции, а не являлось скучной обязанностью, важно включать элемент игры. Ведь игра – основной вид деятельности дошкольников. Использование игровых моментов позволит выполнять нужные артикуляционные движения непринуждённо и естественно.</a:t>
            </a:r>
          </a:p>
          <a:p>
            <a:pPr marL="0" indent="0">
              <a:buNone/>
            </a:pPr>
            <a:br>
              <a:rPr lang="ru-RU" sz="1000" dirty="0"/>
            </a:br>
            <a:endParaRPr lang="ru-KZ" sz="1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CC22DD-01C4-244C-BF85-67DDD6D73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1CAF7A2-AE6C-6B4C-A29F-E948924D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2" y="2308355"/>
            <a:ext cx="2430778" cy="3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2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AE30C-8D4C-3241-A34B-5DEEFC7A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1777"/>
            <a:ext cx="10058400" cy="807247"/>
          </a:xfrm>
        </p:spPr>
        <p:txBody>
          <a:bodyPr>
            <a:normAutofit/>
          </a:bodyPr>
          <a:lstStyle/>
          <a:p>
            <a:r>
              <a:rPr lang="ru-RU" sz="3300" dirty="0">
                <a:solidFill>
                  <a:schemeClr val="tx2"/>
                </a:solidFill>
              </a:rPr>
              <a:t>Упражнение «</a:t>
            </a:r>
            <a:r>
              <a:rPr lang="ru-RU" sz="3300" dirty="0" err="1">
                <a:solidFill>
                  <a:schemeClr val="tx2"/>
                </a:solidFill>
              </a:rPr>
              <a:t>Бегемотик</a:t>
            </a:r>
            <a:r>
              <a:rPr lang="ru-RU" sz="3300" dirty="0">
                <a:solidFill>
                  <a:schemeClr val="tx2"/>
                </a:solidFill>
              </a:rPr>
              <a:t>» повторяем </a:t>
            </a:r>
            <a:r>
              <a:rPr lang="ru-RU" sz="3300" dirty="0" err="1">
                <a:solidFill>
                  <a:schemeClr val="tx2"/>
                </a:solidFill>
              </a:rPr>
              <a:t>5-7раз</a:t>
            </a:r>
            <a:endParaRPr lang="ru-KZ" sz="3300" dirty="0">
              <a:solidFill>
                <a:schemeClr val="tx2"/>
              </a:solidFill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33236D6-C1D3-584F-93F7-19EA4456F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110" y="1239024"/>
            <a:ext cx="7517780" cy="49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7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4A611-597C-404F-9236-43ECC5CF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89357"/>
          </a:xfrm>
        </p:spPr>
        <p:txBody>
          <a:bodyPr>
            <a:noAutofit/>
          </a:bodyPr>
          <a:lstStyle/>
          <a:p>
            <a:r>
              <a:rPr lang="ru-RU" sz="3500" dirty="0">
                <a:solidFill>
                  <a:schemeClr val="tx2"/>
                </a:solidFill>
              </a:rPr>
              <a:t>Упражнение «Улыбка» повторяемся 5-7 раз</a:t>
            </a:r>
            <a:endParaRPr lang="ru-KZ" sz="3500" dirty="0">
              <a:solidFill>
                <a:schemeClr val="tx2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BA8A2A4B-E5CE-8C48-9104-B06435F8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854" y="1331951"/>
            <a:ext cx="7505390" cy="48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1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12E79-BFB6-DE41-B073-03381E3C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3444" cy="658382"/>
          </a:xfrm>
        </p:spPr>
        <p:txBody>
          <a:bodyPr>
            <a:noAutofit/>
          </a:bodyPr>
          <a:lstStyle/>
          <a:p>
            <a:r>
              <a:rPr lang="ru-RU" sz="3900" dirty="0">
                <a:solidFill>
                  <a:schemeClr val="tx2"/>
                </a:solidFill>
              </a:rPr>
              <a:t>Упражнение «Хобот» повторяем </a:t>
            </a:r>
            <a:r>
              <a:rPr lang="ru-RU" sz="3900" dirty="0" err="1">
                <a:solidFill>
                  <a:schemeClr val="tx2"/>
                </a:solidFill>
              </a:rPr>
              <a:t>5-7раз</a:t>
            </a:r>
            <a:endParaRPr lang="ru-KZ" sz="3900" dirty="0">
              <a:solidFill>
                <a:schemeClr val="tx2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624539C7-A922-A146-80FD-9DAB877D2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342" y="1300976"/>
            <a:ext cx="7496097" cy="49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6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8A1F5-12FE-C444-887C-6B0CAEAA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9643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Упражнение «Хомячок» повторяем </a:t>
            </a:r>
            <a:r>
              <a:rPr lang="ru-RU" sz="3600" dirty="0" err="1">
                <a:solidFill>
                  <a:schemeClr val="tx2"/>
                </a:solidFill>
              </a:rPr>
              <a:t>5-7раз</a:t>
            </a:r>
            <a:endParaRPr lang="ru-KZ" sz="3600" dirty="0">
              <a:solidFill>
                <a:schemeClr val="tx2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88244AA-D673-CE4F-B61D-1A8E3BD7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854" y="1239024"/>
            <a:ext cx="7502292" cy="484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7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44818-2D2A-9C43-B330-7A5E6605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9643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Упражнение «Лопатка» повторяем 5-7 раз</a:t>
            </a:r>
            <a:endParaRPr lang="ru-KZ" sz="3600" dirty="0">
              <a:solidFill>
                <a:schemeClr val="tx2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875BC80-6D72-AE43-8568-5D22428E9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853" y="1239024"/>
            <a:ext cx="7502293" cy="49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1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CF0F8-8BA7-A141-95B9-5A8BBAC7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826" y="650488"/>
            <a:ext cx="9910373" cy="52850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Упражнение «Чашечка» повторяем 5-7 раз </a:t>
            </a:r>
            <a:endParaRPr lang="ru-KZ" sz="3600" dirty="0">
              <a:solidFill>
                <a:schemeClr val="tx2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AAF15ADE-5C6C-6B4A-89F2-950890D42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025" y="1178990"/>
            <a:ext cx="7502292" cy="50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3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Савон</vt:lpstr>
      <vt:lpstr>Артикуляционная гимнастика </vt:lpstr>
      <vt:lpstr>Зачем нужна артикуляционная гимнастика?</vt:lpstr>
      <vt:lpstr>Правила проведения артикуляционной гимнастики✔️</vt:lpstr>
      <vt:lpstr>Упражнение «Бегемотик» повторяем 5-7раз</vt:lpstr>
      <vt:lpstr>Упражнение «Улыбка» повторяемся 5-7 раз</vt:lpstr>
      <vt:lpstr>Упражнение «Хобот» повторяем 5-7раз</vt:lpstr>
      <vt:lpstr>Упражнение «Хомячок» повторяем 5-7раз</vt:lpstr>
      <vt:lpstr>Упражнение «Лопатка» повторяем 5-7 раз</vt:lpstr>
      <vt:lpstr>Упражнение «Чашечка» повторяем 5-7 раз </vt:lpstr>
      <vt:lpstr>Упражнение «Собачка» повторяем 5-7 раз</vt:lpstr>
      <vt:lpstr>Упражнение «Клювик» повторяем 5-7 раз</vt:lpstr>
      <vt:lpstr>Упражнение «Орешки» повторяем 5-7 раз</vt:lpstr>
      <vt:lpstr>Упражнение «Мостик» повторяем 5-7 раз </vt:lpstr>
      <vt:lpstr>Упражнение «Качели» повторяем 5-7 раз </vt:lpstr>
      <vt:lpstr>Упражнение «Вкусный мёд» повторяем 5-7 раз </vt:lpstr>
      <vt:lpstr>Упражнение «Часики» повторяем 5-7 раз </vt:lpstr>
      <vt:lpstr>Спасибо за внимание! Желаю удачи!☀️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</dc:title>
  <dc:creator>Di A</dc:creator>
  <cp:lastModifiedBy>Di A</cp:lastModifiedBy>
  <cp:revision>3</cp:revision>
  <dcterms:created xsi:type="dcterms:W3CDTF">2022-01-17T15:14:49Z</dcterms:created>
  <dcterms:modified xsi:type="dcterms:W3CDTF">2022-01-18T02:58:04Z</dcterms:modified>
</cp:coreProperties>
</file>