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80" autoAdjust="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ACE15D9-F5E7-4395-B912-BA33A956EF95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773BAB5-6815-40DB-A60C-1DB8A5D0E37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002060"/>
                </a:solidFill>
              </a:rPr>
              <a:t>Тақырыбы</a:t>
            </a:r>
            <a:r>
              <a:rPr lang="ru-RU" dirty="0">
                <a:solidFill>
                  <a:srgbClr val="002060"/>
                </a:solidFill>
              </a:rPr>
              <a:t>/Тема:  Согласный звук [Ф][Ф*]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Конспект занятия по </a:t>
            </a:r>
            <a:r>
              <a:rPr lang="ru-RU" dirty="0" smtClean="0"/>
              <a:t>основам грамоты </a:t>
            </a:r>
            <a:r>
              <a:rPr lang="ru-RU" dirty="0"/>
              <a:t>в подготовительной группе</a:t>
            </a:r>
          </a:p>
        </p:txBody>
      </p:sp>
    </p:spTree>
    <p:extLst>
      <p:ext uri="{BB962C8B-B14F-4D97-AF65-F5344CB8AC3E}">
        <p14:creationId xmlns:p14="http://schemas.microsoft.com/office/powerpoint/2010/main" val="319029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280920" cy="475252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Дети, Фима мне шепнул на ушко, что он любит скороговорки. И нам он тоже принёс одну скороговорку. Послушайте.</a:t>
            </a:r>
          </a:p>
          <a:p>
            <a:pPr marL="137160" indent="0">
              <a:buNone/>
            </a:pPr>
            <a:r>
              <a:rPr lang="ru-RU" b="1" dirty="0">
                <a:solidFill>
                  <a:srgbClr val="FFFF00"/>
                </a:solidFill>
              </a:rPr>
              <a:t>У Фани - фуфайка,</a:t>
            </a:r>
          </a:p>
          <a:p>
            <a:pPr marL="137160" indent="0">
              <a:buNone/>
            </a:pPr>
            <a:r>
              <a:rPr lang="ru-RU" b="1" dirty="0">
                <a:solidFill>
                  <a:srgbClr val="FFFF00"/>
                </a:solidFill>
              </a:rPr>
              <a:t>У Феди –туфли.</a:t>
            </a:r>
          </a:p>
          <a:p>
            <a:r>
              <a:rPr lang="ru-RU" b="1" dirty="0" smtClean="0"/>
              <a:t>-Давайте </a:t>
            </a:r>
            <a:r>
              <a:rPr lang="ru-RU" b="1" dirty="0"/>
              <a:t>мы её произнесём сначала тихо и медленно , а потом громче и с ускорением.</a:t>
            </a:r>
          </a:p>
          <a:p>
            <a:r>
              <a:rPr lang="ru-RU" b="1" dirty="0">
                <a:solidFill>
                  <a:srgbClr val="002060"/>
                </a:solidFill>
              </a:rPr>
              <a:t>-Ребята, у кого фуфайка? ( У Фани)</a:t>
            </a:r>
          </a:p>
          <a:p>
            <a:r>
              <a:rPr lang="ru-RU" b="1" dirty="0">
                <a:solidFill>
                  <a:srgbClr val="002060"/>
                </a:solidFill>
              </a:rPr>
              <a:t>-Какой первый звук в имени Фаня? ( звук[ф])</a:t>
            </a:r>
          </a:p>
          <a:p>
            <a:r>
              <a:rPr lang="ru-RU" b="1" dirty="0">
                <a:solidFill>
                  <a:srgbClr val="002060"/>
                </a:solidFill>
              </a:rPr>
              <a:t>- Какой это звук? ( звук [Ф]- согласный, твёрдый)</a:t>
            </a:r>
          </a:p>
          <a:p>
            <a:r>
              <a:rPr lang="ru-RU" b="1" dirty="0">
                <a:solidFill>
                  <a:srgbClr val="002060"/>
                </a:solidFill>
              </a:rPr>
              <a:t>- А у кого туфли? ( У Феди)</a:t>
            </a:r>
          </a:p>
          <a:p>
            <a:r>
              <a:rPr lang="ru-RU" b="1" dirty="0">
                <a:solidFill>
                  <a:srgbClr val="002060"/>
                </a:solidFill>
              </a:rPr>
              <a:t>- Какой первый звук вы слышите в имени Федя? ( звук [ф,]- согласный, мягкий)</a:t>
            </a:r>
          </a:p>
          <a:p>
            <a:r>
              <a:rPr lang="ru-RU" b="1" dirty="0">
                <a:solidFill>
                  <a:srgbClr val="002060"/>
                </a:solidFill>
              </a:rPr>
              <a:t>- Ребята, какие мы звуки произнесли? Назовите их.</a:t>
            </a:r>
          </a:p>
          <a:p>
            <a:r>
              <a:rPr lang="ru-RU" b="1" dirty="0">
                <a:solidFill>
                  <a:srgbClr val="002060"/>
                </a:solidFill>
              </a:rPr>
              <a:t>- Чем они отличаются?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Вывод: звук[Ф] может обозначать как твёрдый звук [ф], так и мягкий </a:t>
            </a:r>
            <a:r>
              <a:rPr lang="ru-RU" b="1" dirty="0" smtClean="0">
                <a:solidFill>
                  <a:srgbClr val="FF0000"/>
                </a:solidFill>
              </a:rPr>
              <a:t>звук[ф*]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Microsoft\Desktop\12425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+mn-lt"/>
              </a:rPr>
              <a:t>Физкультминутка</a:t>
            </a:r>
          </a:p>
        </p:txBody>
      </p:sp>
      <p:pic>
        <p:nvPicPr>
          <p:cNvPr id="4" name="Физкультминутка Барбарики - Доброт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112568"/>
          </a:xfrm>
        </p:spPr>
      </p:pic>
    </p:spTree>
    <p:extLst>
      <p:ext uri="{BB962C8B-B14F-4D97-AF65-F5344CB8AC3E}">
        <p14:creationId xmlns:p14="http://schemas.microsoft.com/office/powerpoint/2010/main" val="8127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+mn-lt"/>
              </a:rPr>
              <a:t>Дидактическая игра «Узнай звук»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52568"/>
          </a:xfrm>
        </p:spPr>
        <p:txBody>
          <a:bodyPr/>
          <a:lstStyle/>
          <a:p>
            <a:r>
              <a:rPr lang="ru-RU" dirty="0"/>
              <a:t>Если услышите в слове звук [ф]- хлопайте в ладоши, а если услышите </a:t>
            </a:r>
            <a:r>
              <a:rPr lang="ru-RU" dirty="0" smtClean="0"/>
              <a:t>звук[ф*], </a:t>
            </a:r>
            <a:r>
              <a:rPr lang="ru-RU" dirty="0"/>
              <a:t>то хлопать не нужно. Слушайте внимательно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>
                <a:solidFill>
                  <a:srgbClr val="FFFF00"/>
                </a:solidFill>
              </a:rPr>
              <a:t>Фигурист, фотограф, фокусник ,Филя, Фома, кофта, футболист, филателист, фантик, фен, Фима.</a:t>
            </a:r>
          </a:p>
        </p:txBody>
      </p:sp>
    </p:spTree>
    <p:extLst>
      <p:ext uri="{BB962C8B-B14F-4D97-AF65-F5344CB8AC3E}">
        <p14:creationId xmlns:p14="http://schemas.microsoft.com/office/powerpoint/2010/main" val="4449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Знакомство с буквой Ф.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5" y="1412776"/>
            <a:ext cx="3998993" cy="520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600400" cy="511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2087" y="4509120"/>
            <a:ext cx="5719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Выполни задание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7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почитаем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Microsoft\Desktop\1503729109_temp_image_322051600444056991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93" y="3212976"/>
            <a:ext cx="47529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Молодцы, ребята!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9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Наше занятие подошло к концу. </a:t>
            </a:r>
          </a:p>
          <a:p>
            <a:r>
              <a:rPr lang="ru-RU" b="1" dirty="0" smtClean="0"/>
              <a:t>С </a:t>
            </a:r>
            <a:r>
              <a:rPr lang="ru-RU" b="1" dirty="0"/>
              <a:t>каким новым звуком познакомились сегодня на занятии?</a:t>
            </a:r>
          </a:p>
          <a:p>
            <a:r>
              <a:rPr lang="ru-RU" b="1" dirty="0"/>
              <a:t>Какой это звук? Каким он бывает?</a:t>
            </a:r>
          </a:p>
          <a:p>
            <a:r>
              <a:rPr lang="ru-RU" b="1" dirty="0"/>
              <a:t>Какое задание вам больше всего понравилось?</a:t>
            </a:r>
          </a:p>
          <a:p>
            <a:r>
              <a:rPr lang="ru-RU" b="1" dirty="0"/>
              <a:t>А какое задание было для вас трудным?</a:t>
            </a:r>
          </a:p>
          <a:p>
            <a:r>
              <a:rPr lang="ru-RU" b="1" dirty="0">
                <a:solidFill>
                  <a:srgbClr val="FF0000"/>
                </a:solidFill>
              </a:rPr>
              <a:t>Филину Фиме очень у нас понравилось на занятии, и он хочет вас отблагодарить за хорошую работу. 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C:\Users\Microsoft\Desktop\12425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2088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"/>
            <a:ext cx="9108504" cy="68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5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002060"/>
                </a:solidFill>
              </a:rPr>
              <a:t>Мақсаты</a:t>
            </a:r>
            <a:r>
              <a:rPr lang="ru-RU" dirty="0">
                <a:solidFill>
                  <a:srgbClr val="002060"/>
                </a:solidFill>
              </a:rPr>
              <a:t>/ Цель: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познакомить детей со звуками  [ф][ф*], уточнить артикуляцию звуков[ф][ф*]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88840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</a:rPr>
              <a:t>Міндеттері</a:t>
            </a:r>
            <a:r>
              <a:rPr lang="ru-RU" b="1" i="1" dirty="0" smtClean="0">
                <a:solidFill>
                  <a:srgbClr val="002060"/>
                </a:solidFill>
              </a:rPr>
              <a:t>/Задачи:</a:t>
            </a:r>
          </a:p>
          <a:p>
            <a:r>
              <a:rPr lang="ru-RU" dirty="0" smtClean="0"/>
              <a:t>Уточнить артикуляцию звуков[ф][ф,];</a:t>
            </a:r>
          </a:p>
          <a:p>
            <a:r>
              <a:rPr lang="ru-RU" dirty="0" smtClean="0"/>
              <a:t>закреплять умения делить слова на слоги; составлять предложения с заданным словом и «записывать» его графически; находить место звука в слове (первый, в середине, последний);</a:t>
            </a:r>
          </a:p>
          <a:p>
            <a:r>
              <a:rPr lang="ru-RU" dirty="0" smtClean="0"/>
              <a:t>Развивать мелкую моторику, графические навыки; совершенствовать умение детей рассуждать, чётко выражая свои мысли;</a:t>
            </a:r>
          </a:p>
          <a:p>
            <a:r>
              <a:rPr lang="ru-RU" dirty="0" smtClean="0"/>
              <a:t>формировать интерес к русскому народному творчеству; воспитывать умение слушать друг друга.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08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Уважаемые родители!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12776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C000"/>
                </a:solidFill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sz="3600" b="1" dirty="0">
                <a:solidFill>
                  <a:srgbClr val="FFC000"/>
                </a:solidFill>
              </a:rPr>
            </a:br>
            <a:r>
              <a:rPr lang="ru-RU" sz="3600" b="1" dirty="0">
                <a:solidFill>
                  <a:srgbClr val="FFC000"/>
                </a:solidFill>
              </a:rPr>
              <a:t>Спасибо за помощь!</a:t>
            </a:r>
            <a:br>
              <a:rPr lang="ru-RU" sz="3600" b="1" dirty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Здравствуйте, ребята!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- </a:t>
            </a:r>
            <a:r>
              <a:rPr lang="ru-RU" b="1" dirty="0"/>
              <a:t>Ребята, я хочу рассказать , что сегодня произошло со мной утром. Сижу я </a:t>
            </a:r>
            <a:r>
              <a:rPr lang="ru-RU" b="1" dirty="0" smtClean="0"/>
              <a:t>утром. Открыла </a:t>
            </a:r>
            <a:r>
              <a:rPr lang="ru-RU" b="1" dirty="0"/>
              <a:t>окно, чтобы проветрить группу, тут вдруг в окно влетает гость.</a:t>
            </a:r>
          </a:p>
          <a:p>
            <a:r>
              <a:rPr lang="ru-RU" b="1" dirty="0">
                <a:solidFill>
                  <a:srgbClr val="002060"/>
                </a:solidFill>
              </a:rPr>
              <a:t>А вы хотите познакомиться с нашим гостем? Я сейчас загадаю вам загадку, а вы должны отгадать её и узнать нашего гостя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/>
              <a:t>Днём спит, ночью летает</a:t>
            </a:r>
          </a:p>
          <a:p>
            <a:pPr marL="137160" indent="0">
              <a:buNone/>
            </a:pPr>
            <a:r>
              <a:rPr lang="ru-RU" b="1" dirty="0"/>
              <a:t>Прохожих пугает…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Microsoft\Desktop\1503729109_temp_image_3220516004440569911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37" y="4221088"/>
            <a:ext cx="3100054" cy="205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il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-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А что вы знаете про филина? Расскажите, пожалуйста.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1412776"/>
            <a:ext cx="8229600" cy="4709160"/>
          </a:xfrm>
        </p:spPr>
        <p:txBody>
          <a:bodyPr/>
          <a:lstStyle/>
          <a:p>
            <a:r>
              <a:rPr lang="ru-RU" dirty="0" smtClean="0"/>
              <a:t>Филин </a:t>
            </a:r>
            <a:r>
              <a:rPr lang="ru-RU" dirty="0"/>
              <a:t>приготовил для вас ещё одну загадку.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зашифровал своё имя с помощью картинок. Нам нужно с вами посмотреть на картинку, назвать, что изображено на ней и, ориентируясь на первые звуки в словах, узнать имя филина </a:t>
            </a:r>
          </a:p>
        </p:txBody>
      </p:sp>
      <p:sp>
        <p:nvSpPr>
          <p:cNvPr id="4" name="AutoShape 2" descr="https://cdn1.ozone.ru/multimedia/10135128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dobromir.kz/cata/catalog/catalog/4c/4c30c6cb-2871-11e9-a250-a0f3c100a4f7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005064"/>
            <a:ext cx="1726427" cy="17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736x/76/a9/34/76a934f836f8b078e553e1a5bd3963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169899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originals/fc/cd/d4/fccdd41591367a67abcd19864a5a00d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1765863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printonic.ru/uploads/images/2016/03/26/img_56f692845052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printonic.ru/uploads/images/2016/03/26/img_56f692845052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w7.pngwing.com/pngs/148/701/png-transparent-grapefruit-orange-lemon-red-orange-orange-citrus-fruit-food-citrus-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28" y="4167082"/>
            <a:ext cx="1548872" cy="154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11760" y="5657671"/>
            <a:ext cx="46085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Фима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4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6912768" cy="6192728"/>
          </a:xfrm>
        </p:spPr>
        <p:txBody>
          <a:bodyPr/>
          <a:lstStyle/>
          <a:p>
            <a:r>
              <a:rPr lang="ru-RU" sz="2400" b="1" dirty="0"/>
              <a:t>Фима прилетел в нашу группу не просто так , а он нам принёс новые звуки и букву. Но ему очень хочется узнать, чем отличается звук от буквы</a:t>
            </a:r>
            <a:r>
              <a:rPr lang="ru-RU" sz="2400" b="1" dirty="0" smtClean="0"/>
              <a:t>?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Правильно</a:t>
            </a:r>
            <a:r>
              <a:rPr lang="ru-RU" dirty="0" smtClean="0"/>
              <a:t>, </a:t>
            </a:r>
            <a:r>
              <a:rPr lang="ru-RU" sz="2400" b="1" dirty="0" smtClean="0">
                <a:solidFill>
                  <a:srgbClr val="002060"/>
                </a:solidFill>
              </a:rPr>
              <a:t>звуки </a:t>
            </a:r>
            <a:r>
              <a:rPr lang="ru-RU" sz="2400" b="1" dirty="0">
                <a:solidFill>
                  <a:srgbClr val="002060"/>
                </a:solidFill>
              </a:rPr>
              <a:t>мы слышим и произносим, а буквы видим и </a:t>
            </a:r>
            <a:r>
              <a:rPr lang="ru-RU" sz="2400" b="1" dirty="0" smtClean="0">
                <a:solidFill>
                  <a:srgbClr val="002060"/>
                </a:solidFill>
              </a:rPr>
              <a:t>пишем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Мы не можем звук увидеть,</a:t>
            </a:r>
          </a:p>
          <a:p>
            <a:pPr marL="137160" indent="0">
              <a:buNone/>
            </a:pPr>
            <a:r>
              <a:rPr lang="ru-RU" sz="2400" b="1" dirty="0">
                <a:solidFill>
                  <a:srgbClr val="FFFF00"/>
                </a:solidFill>
              </a:rPr>
              <a:t>И не можем в руки взять.</a:t>
            </a:r>
          </a:p>
          <a:p>
            <a:pPr marL="137160" indent="0">
              <a:buNone/>
            </a:pPr>
            <a:r>
              <a:rPr lang="ru-RU" sz="2400" b="1" dirty="0">
                <a:solidFill>
                  <a:srgbClr val="FFFF00"/>
                </a:solidFill>
              </a:rPr>
              <a:t>Звук мы можем только слышать,</a:t>
            </a:r>
          </a:p>
          <a:p>
            <a:pPr marL="137160" indent="0">
              <a:buNone/>
            </a:pPr>
            <a:r>
              <a:rPr lang="ru-RU" sz="2400" b="1" dirty="0">
                <a:solidFill>
                  <a:srgbClr val="FFFF00"/>
                </a:solidFill>
              </a:rPr>
              <a:t>А ещё сказать</a:t>
            </a:r>
          </a:p>
          <a:p>
            <a:r>
              <a:rPr lang="ru-RU" b="1" dirty="0">
                <a:solidFill>
                  <a:srgbClr val="002060"/>
                </a:solidFill>
              </a:rPr>
              <a:t>На какие две группы делятся все звуки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Правильно. Звуки </a:t>
            </a:r>
            <a:r>
              <a:rPr lang="ru-RU" b="1" dirty="0">
                <a:solidFill>
                  <a:srgbClr val="FFFF00"/>
                </a:solidFill>
              </a:rPr>
              <a:t>делятся на гласные и согласные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Microsoft\Desktop\12425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64" y="1700808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1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60648"/>
            <a:ext cx="6635080" cy="6048712"/>
          </a:xfrm>
        </p:spPr>
        <p:txBody>
          <a:bodyPr/>
          <a:lstStyle/>
          <a:p>
            <a:r>
              <a:rPr lang="ru-RU" b="1" dirty="0" smtClean="0"/>
              <a:t>- </a:t>
            </a:r>
            <a:r>
              <a:rPr lang="ru-RU" b="1" dirty="0"/>
              <a:t>Чем отличаются гласные звуки от </a:t>
            </a:r>
            <a:r>
              <a:rPr lang="ru-RU" b="1" dirty="0" smtClean="0"/>
              <a:t>согласных?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Гласные тянутся в песенке звонкой,</a:t>
            </a:r>
          </a:p>
          <a:p>
            <a:pPr marL="13716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Могут заплакать и зарыдать.</a:t>
            </a:r>
          </a:p>
          <a:p>
            <a:pPr marL="13716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В тёмном лесу звать и аукать,</a:t>
            </a:r>
          </a:p>
          <a:p>
            <a:pPr marL="13716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Но не желают свистеть и ворчать.</a:t>
            </a:r>
          </a:p>
          <a:p>
            <a:pPr marL="13716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А согласные согласны</a:t>
            </a:r>
          </a:p>
          <a:p>
            <a:pPr marL="13716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Шелестеть, шептать, скрипеть,</a:t>
            </a:r>
          </a:p>
          <a:p>
            <a:pPr marL="13716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Даже фыркать и шипеть,</a:t>
            </a:r>
          </a:p>
          <a:p>
            <a:pPr marL="13716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Но не хочется им петь.</a:t>
            </a:r>
          </a:p>
          <a:p>
            <a:r>
              <a:rPr lang="ru-RU" b="1" dirty="0">
                <a:solidFill>
                  <a:srgbClr val="FF0000"/>
                </a:solidFill>
              </a:rPr>
              <a:t>-Ребята ,какие вы молодцы, много знаете о звуках и буквах.</a:t>
            </a:r>
          </a:p>
        </p:txBody>
      </p:sp>
      <p:pic>
        <p:nvPicPr>
          <p:cNvPr id="4099" name="Picture 3" descr="C:\Users\Microsoft\Desktop\9585103_65714-110x0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2" y="3645024"/>
            <a:ext cx="2117035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4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+mn-lt"/>
              </a:rPr>
              <a:t>Фонетическая зарядка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ак </a:t>
            </a:r>
            <a:r>
              <a:rPr lang="ru-RU" dirty="0"/>
              <a:t>фыркает кот? ( </a:t>
            </a:r>
            <a:r>
              <a:rPr lang="ru-RU" dirty="0" err="1"/>
              <a:t>ф,ф,ф</a:t>
            </a:r>
            <a:r>
              <a:rPr lang="ru-RU" dirty="0" smtClean="0"/>
              <a:t>…)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3" y="1995962"/>
            <a:ext cx="5751145" cy="431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img1.picmix.com/output/stamp/normal/2/1/2/1/1721212_b31c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4" y="1772815"/>
            <a:ext cx="2751231" cy="27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+mn-lt"/>
              </a:rPr>
              <a:t>- </a:t>
            </a:r>
            <a:r>
              <a:rPr lang="ru-RU" sz="3600" dirty="0">
                <a:solidFill>
                  <a:srgbClr val="002060"/>
                </a:solidFill>
                <a:latin typeface="+mn-lt"/>
              </a:rPr>
              <a:t>Ребята, вы догадались ,о каком звуке сегодня на занятии пойдёт речь</a:t>
            </a:r>
            <a:r>
              <a:rPr lang="ru-RU" sz="3600" dirty="0" smtClean="0">
                <a:solidFill>
                  <a:srgbClr val="002060"/>
                </a:solidFill>
                <a:latin typeface="+mn-lt"/>
              </a:rPr>
              <a:t>? </a:t>
            </a: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Придумайте слова со звуком [ф] </a:t>
            </a:r>
            <a:endParaRPr lang="ru-RU" dirty="0" smtClean="0"/>
          </a:p>
          <a:p>
            <a:r>
              <a:rPr lang="ru-RU" b="1" dirty="0">
                <a:solidFill>
                  <a:srgbClr val="002060"/>
                </a:solidFill>
              </a:rPr>
              <a:t>Факт, фата, фауна, фасон, фасоль, фаза, фазан, факел, фара, факир, фактор, </a:t>
            </a:r>
            <a:r>
              <a:rPr lang="ru-RU" b="1" dirty="0" smtClean="0">
                <a:solidFill>
                  <a:srgbClr val="002060"/>
                </a:solidFill>
              </a:rPr>
              <a:t>фарш</a:t>
            </a:r>
            <a:r>
              <a:rPr lang="ru-RU" b="1" dirty="0">
                <a:solidFill>
                  <a:srgbClr val="002060"/>
                </a:solidFill>
              </a:rPr>
              <a:t>, фабрика; </a:t>
            </a:r>
            <a:r>
              <a:rPr lang="ru-RU" b="1" dirty="0" smtClean="0">
                <a:solidFill>
                  <a:srgbClr val="002060"/>
                </a:solidFill>
              </a:rPr>
              <a:t>фон</a:t>
            </a:r>
            <a:r>
              <a:rPr lang="ru-RU" b="1" dirty="0">
                <a:solidFill>
                  <a:srgbClr val="002060"/>
                </a:solidFill>
              </a:rPr>
              <a:t>, фото, Фома, фонд, фонтан, фокус, фонарь, форма; </a:t>
            </a:r>
            <a:r>
              <a:rPr lang="ru-RU" b="1" dirty="0" smtClean="0">
                <a:solidFill>
                  <a:srgbClr val="002060"/>
                </a:solidFill>
              </a:rPr>
              <a:t>фунт</a:t>
            </a:r>
            <a:r>
              <a:rPr lang="ru-RU" b="1" dirty="0">
                <a:solidFill>
                  <a:srgbClr val="002060"/>
                </a:solidFill>
              </a:rPr>
              <a:t>, фунтик, фугас, футбол, фура, фургон, фужер. Фима, финики, финка, фикус, филе, Филька, филин, фильм, фильмотека, Филат, финал, фиалка, филиал, </a:t>
            </a:r>
            <a:r>
              <a:rPr lang="ru-RU" b="1" dirty="0" smtClean="0">
                <a:solidFill>
                  <a:srgbClr val="002060"/>
                </a:solidFill>
              </a:rPr>
              <a:t>фигура</a:t>
            </a:r>
            <a:r>
              <a:rPr lang="ru-RU" b="1" dirty="0">
                <a:solidFill>
                  <a:srgbClr val="002060"/>
                </a:solidFill>
              </a:rPr>
              <a:t>, фирма; фен, фея, Федя, Феня, </a:t>
            </a:r>
            <a:r>
              <a:rPr lang="ru-RU" b="1" dirty="0" smtClean="0">
                <a:solidFill>
                  <a:srgbClr val="002060"/>
                </a:solidFill>
              </a:rPr>
              <a:t>ферма</a:t>
            </a:r>
            <a:r>
              <a:rPr lang="ru-RU" b="1" dirty="0">
                <a:solidFill>
                  <a:srgbClr val="002060"/>
                </a:solidFill>
              </a:rPr>
              <a:t>, февраль.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137160" indent="0">
              <a:buNone/>
            </a:pPr>
            <a:endParaRPr lang="ru-RU" b="1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Повтори </a:t>
            </a:r>
            <a:r>
              <a:rPr lang="ru-RU" b="1" dirty="0">
                <a:solidFill>
                  <a:srgbClr val="FFFF00"/>
                </a:solidFill>
              </a:rPr>
              <a:t>слова: Звук в середине слова: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Софа</a:t>
            </a:r>
            <a:r>
              <a:rPr lang="ru-RU" b="1" dirty="0">
                <a:solidFill>
                  <a:srgbClr val="FFFF00"/>
                </a:solidFill>
              </a:rPr>
              <a:t>, олифа, арфа, графа, Пифагор, сарафан, профан; софы, рифы, арфы; патефон, телефон, пафос, магнитофон, реформа, бутафор; тайфун, конфуз. Пуфик, кефир, графин, сапфир, шарфик; кафе, буфет, конфета, портфель, картофель, трюфель; шофёр; тюфяк.</a:t>
            </a:r>
          </a:p>
        </p:txBody>
      </p:sp>
    </p:spTree>
    <p:extLst>
      <p:ext uri="{BB962C8B-B14F-4D97-AF65-F5344CB8AC3E}">
        <p14:creationId xmlns:p14="http://schemas.microsoft.com/office/powerpoint/2010/main" val="195935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</TotalTime>
  <Words>870</Words>
  <Application>Microsoft Office PowerPoint</Application>
  <PresentationFormat>Экран (4:3)</PresentationFormat>
  <Paragraphs>80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Тақырыбы/Тема:  Согласный звук [Ф][Ф*]</vt:lpstr>
      <vt:lpstr>Мақсаты/ Цель: </vt:lpstr>
      <vt:lpstr>Уважаемые родители!</vt:lpstr>
      <vt:lpstr>Здравствуйте, ребята!</vt:lpstr>
      <vt:lpstr>-А что вы знаете про филина? Расскажите, пожалуйста.</vt:lpstr>
      <vt:lpstr>Презентация PowerPoint</vt:lpstr>
      <vt:lpstr>Презентация PowerPoint</vt:lpstr>
      <vt:lpstr>Фонетическая зарядка</vt:lpstr>
      <vt:lpstr>- Ребята, вы догадались ,о каком звуке сегодня на занятии пойдёт речь? </vt:lpstr>
      <vt:lpstr>Презентация PowerPoint</vt:lpstr>
      <vt:lpstr>Физкультминутка</vt:lpstr>
      <vt:lpstr>Дидактическая игра «Узнай звук»</vt:lpstr>
      <vt:lpstr>Знакомство с буквой Ф.</vt:lpstr>
      <vt:lpstr>почитаем</vt:lpstr>
      <vt:lpstr>Молодцы, ребята!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Тақырыбы/Тема:  Согласный звук [Ф][Ф*]</dc:title>
  <dc:creator>Microsoft</dc:creator>
  <cp:lastModifiedBy>Microsoft</cp:lastModifiedBy>
  <cp:revision>28</cp:revision>
  <dcterms:created xsi:type="dcterms:W3CDTF">2022-01-16T09:08:23Z</dcterms:created>
  <dcterms:modified xsi:type="dcterms:W3CDTF">2022-01-16T10:23:40Z</dcterms:modified>
</cp:coreProperties>
</file>