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1DDCF-2A5D-314C-848E-FD1C1BBA0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529371"/>
            <a:ext cx="9068586" cy="1497458"/>
          </a:xfrm>
        </p:spPr>
        <p:txBody>
          <a:bodyPr/>
          <a:lstStyle/>
          <a:p>
            <a:r>
              <a:rPr lang="ru-RU" i="1" dirty="0">
                <a:solidFill>
                  <a:schemeClr val="tx2"/>
                </a:solidFill>
              </a:rPr>
              <a:t>В стране гласных звуков</a:t>
            </a:r>
            <a:endParaRPr lang="ru-KZ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409C9C-3002-C649-AC86-BB3CFF495B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19.01.2022г.                           Подготовила: учитель-логопед </a:t>
            </a:r>
            <a:r>
              <a:rPr lang="ru-RU" dirty="0" err="1"/>
              <a:t>Айтпаева</a:t>
            </a:r>
            <a:r>
              <a:rPr lang="ru-RU" dirty="0"/>
              <a:t> Д.М.</a:t>
            </a:r>
            <a:endParaRPr lang="ru-K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CF17E-9F6D-D74E-A54E-7E10E01DE553}"/>
              </a:ext>
            </a:extLst>
          </p:cNvPr>
          <p:cNvSpPr txBox="1"/>
          <p:nvPr/>
        </p:nvSpPr>
        <p:spPr>
          <a:xfrm>
            <a:off x="8828049" y="1614030"/>
            <a:ext cx="250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  Ясли-сад </a:t>
            </a:r>
          </a:p>
          <a:p>
            <a:pPr algn="l"/>
            <a:r>
              <a:rPr lang="ru-RU" dirty="0"/>
              <a:t>«Кораблик»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66029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8E580-799F-6542-93BB-460FBA077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900" b="1" dirty="0"/>
              <a:t>Гласный звук « Ы»</a:t>
            </a:r>
            <a:endParaRPr lang="ru-KZ" sz="19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1AAEB5-4773-8D45-A4F3-D54B0273C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1" i="0" u="none" strike="noStrike" dirty="0">
                <a:solidFill>
                  <a:srgbClr val="008000"/>
                </a:solidFill>
                <a:effectLst/>
                <a:latin typeface="Trebuchet MS" panose="020B0603020202020204" pitchFamily="34" charset="0"/>
              </a:rPr>
              <a:t>Логопедическое упражнение произнесения звука «Ы»</a:t>
            </a:r>
            <a:endParaRPr lang="ru-RU" sz="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1)</a:t>
            </a:r>
            <a:r>
              <a:rPr lang="ru-RU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Артикуляционная гимнастика</a:t>
            </a:r>
            <a:endParaRPr lang="ru-RU" sz="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Волк рычит. Изображайте злого волка вместе с ребенком. Сжимайте кулаки и хмурьте брови. Попросите ребенка также сомкнуть зубы в оскале. Тянем длительно звук «Ы».</a:t>
            </a:r>
            <a:endParaRPr lang="ru-RU" sz="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2) </a:t>
            </a:r>
            <a:r>
              <a:rPr lang="ru-RU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Пальчики здороваются</a:t>
            </a:r>
            <a:endParaRPr lang="ru-RU" sz="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Каждый палец правой руки, начиная с указательного, по очереди касается большого пальца этой же руки. В это время произносим звук «Ы» при каждом соприкосновении. Взрослый может помочь малышу, если он сам не сможет правильно соединять пальцы.</a:t>
            </a:r>
            <a:endParaRPr lang="ru-RU" sz="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3)</a:t>
            </a:r>
            <a:r>
              <a:rPr lang="ru-RU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Моем руки</a:t>
            </a:r>
            <a:endParaRPr lang="ru-RU" sz="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Поиграйте с ребенком в эту несложную игру. Для этого нужно всего лишь помыть руки, повторяя при этом забавную </a:t>
            </a:r>
            <a:r>
              <a:rPr lang="ru-RU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потешку</a:t>
            </a: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endParaRPr lang="ru-RU" sz="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fontAlgn="ctr">
              <a:buNone/>
            </a:pPr>
            <a:r>
              <a:rPr lang="ru-RU" sz="1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Мыли, мыли руки с мылом,</a:t>
            </a:r>
            <a:br>
              <a:rPr lang="ru-RU" sz="1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Мыли теплою водой.</a:t>
            </a:r>
            <a:br>
              <a:rPr lang="ru-RU" sz="1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Мыли, мыли, мыли, мыли -</a:t>
            </a:r>
            <a:br>
              <a:rPr lang="ru-RU" sz="1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Бело - набело отмыли!</a:t>
            </a:r>
            <a:endParaRPr lang="ru-RU" sz="12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4)</a:t>
            </a:r>
            <a:r>
              <a:rPr lang="ru-RU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Игра</a:t>
            </a:r>
            <a:endParaRPr lang="ru-RU" sz="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Задача следующей игры состоит в том, чтобы научить ребенка отличать глухой звук «Ы» от звонкого «И». Положите перед ребенком две картинки: с мишкой и мышкой. Ребенок должен показать вам где мышка, а где мишка.</a:t>
            </a:r>
            <a:endParaRPr lang="ru-RU" sz="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2DBDF8-880E-494F-8697-4769864CC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28F67AB-32F7-4B4A-8ABB-F03C9F92E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2253312"/>
            <a:ext cx="2430780" cy="353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4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37BD9-DEC0-E243-B388-4B4BDC0C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solidFill>
                  <a:schemeClr val="tx2"/>
                </a:solidFill>
                <a:latin typeface="Abadi" panose="020F0502020204030204" pitchFamily="34" charset="0"/>
                <a:cs typeface="Cavolini" panose="03000502040302020204" pitchFamily="66" charset="0"/>
              </a:rPr>
              <a:t>Спасибо за внимание!</a:t>
            </a:r>
            <a:br>
              <a:rPr lang="ru-RU" sz="6000" dirty="0">
                <a:solidFill>
                  <a:schemeClr val="tx2"/>
                </a:solidFill>
                <a:latin typeface="Abadi" panose="020F0502020204030204" pitchFamily="34" charset="0"/>
                <a:cs typeface="Cavolini" panose="03000502040302020204" pitchFamily="66" charset="0"/>
              </a:rPr>
            </a:br>
            <a:r>
              <a:rPr lang="ru-RU" sz="6000" dirty="0">
                <a:solidFill>
                  <a:schemeClr val="tx2"/>
                </a:solidFill>
                <a:latin typeface="Abadi" panose="020F0502020204030204" pitchFamily="34" charset="0"/>
                <a:cs typeface="Cavolini" panose="03000502040302020204" pitchFamily="66" charset="0"/>
              </a:rPr>
              <a:t>Желаю удачи!☀️</a:t>
            </a:r>
            <a:endParaRPr lang="ru-KZ" sz="6000" dirty="0">
              <a:solidFill>
                <a:schemeClr val="tx2"/>
              </a:solidFill>
              <a:latin typeface="Abadi" panose="020F0502020204030204" pitchFamily="34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9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BEE6A-C71F-7045-AEA8-23CF2FAD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 заметку ✔️📚</a:t>
            </a:r>
            <a:endParaRPr lang="ru-KZ" b="1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2FB394D-4016-1044-AD67-46D1A1814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" y="720619"/>
            <a:ext cx="8146400" cy="541132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B5413C3-8E68-5744-983F-4561D455E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485B5B0E-F6CC-4242-8F4F-C57A79346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286000"/>
            <a:ext cx="2430780" cy="361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9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560AF-B7FF-9047-AA39-B2CA41E9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900" b="1" dirty="0"/>
              <a:t>     </a:t>
            </a:r>
            <a:r>
              <a:rPr lang="ru-RU" sz="2900" b="1" dirty="0"/>
              <a:t>СКАЗКА </a:t>
            </a:r>
            <a:r>
              <a:rPr lang="ru-RU" sz="2000" b="1" dirty="0"/>
              <a:t>«Страна звуков»</a:t>
            </a:r>
            <a:endParaRPr lang="ru-KZ" sz="2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7D55E-57E4-9A45-96C2-323B8DE10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Muli"/>
              </a:rPr>
              <a:t>        </a:t>
            </a:r>
          </a:p>
          <a:p>
            <a:pPr marL="0" indent="0">
              <a:buNone/>
            </a:pPr>
            <a:r>
              <a:rPr lang="ru-RU" b="0" i="0" u="none" strike="noStrike" dirty="0">
                <a:effectLst/>
                <a:latin typeface="Muli"/>
              </a:rPr>
              <a:t>    </a:t>
            </a:r>
            <a:r>
              <a:rPr lang="ru-RU" dirty="0">
                <a:latin typeface="Muli"/>
              </a:rPr>
              <a:t> </a:t>
            </a:r>
            <a:r>
              <a:rPr lang="ru-RU" b="0" i="0" u="none" strike="noStrike" dirty="0">
                <a:effectLst/>
                <a:latin typeface="Muli"/>
              </a:rPr>
              <a:t>Давным-давно жили-были звуки. И было их шесть. У каждого звука был свой характер: </a:t>
            </a:r>
            <a:r>
              <a:rPr lang="ru-RU" b="1" i="0" u="none" strike="noStrike" dirty="0">
                <a:effectLst/>
                <a:latin typeface="Muli"/>
              </a:rPr>
              <a:t>А</a:t>
            </a:r>
            <a:r>
              <a:rPr lang="ru-RU" b="0" i="0" u="none" strike="noStrike" dirty="0">
                <a:effectLst/>
                <a:latin typeface="Muli"/>
              </a:rPr>
              <a:t> – радостный и веселый, </a:t>
            </a:r>
            <a:r>
              <a:rPr lang="ru-RU" b="1" i="0" u="none" strike="noStrike" dirty="0">
                <a:effectLst/>
                <a:latin typeface="Muli"/>
              </a:rPr>
              <a:t>У </a:t>
            </a:r>
            <a:r>
              <a:rPr lang="ru-RU" b="0" i="0" u="none" strike="noStrike" dirty="0">
                <a:effectLst/>
                <a:latin typeface="Muli"/>
              </a:rPr>
              <a:t>– угрюмый, задумчивый,  </a:t>
            </a:r>
            <a:r>
              <a:rPr lang="ru-RU" b="1" i="0" u="none" strike="noStrike" dirty="0">
                <a:effectLst/>
                <a:latin typeface="Muli"/>
              </a:rPr>
              <a:t>О</a:t>
            </a:r>
            <a:r>
              <a:rPr lang="ru-RU" b="0" i="0" u="none" strike="noStrike" dirty="0">
                <a:effectLst/>
                <a:latin typeface="Muli"/>
              </a:rPr>
              <a:t> – очень любил всему удивляться, </a:t>
            </a:r>
            <a:r>
              <a:rPr lang="ru-RU" b="1" i="0" u="none" strike="noStrike" dirty="0">
                <a:effectLst/>
                <a:latin typeface="Muli"/>
              </a:rPr>
              <a:t>И</a:t>
            </a:r>
            <a:r>
              <a:rPr lang="ru-RU" b="0" i="0" u="none" strike="noStrike" dirty="0">
                <a:effectLst/>
                <a:latin typeface="Muli"/>
              </a:rPr>
              <a:t> – игривый, улыбчивый, </a:t>
            </a:r>
            <a:r>
              <a:rPr lang="ru-RU" b="1" i="0" u="none" strike="noStrike" dirty="0">
                <a:effectLst/>
                <a:latin typeface="Muli"/>
              </a:rPr>
              <a:t>Э</a:t>
            </a:r>
            <a:r>
              <a:rPr lang="ru-RU" b="0" i="0" u="none" strike="noStrike" dirty="0">
                <a:effectLst/>
                <a:latin typeface="Muli"/>
              </a:rPr>
              <a:t> – медлительный, рассудительный, </a:t>
            </a:r>
            <a:r>
              <a:rPr lang="ru-RU" b="1" i="0" u="none" strike="noStrike" dirty="0">
                <a:effectLst/>
                <a:latin typeface="Muli"/>
              </a:rPr>
              <a:t>Ы</a:t>
            </a:r>
            <a:r>
              <a:rPr lang="ru-RU" b="0" i="0" u="none" strike="noStrike" dirty="0">
                <a:effectLst/>
                <a:latin typeface="Muli"/>
              </a:rPr>
              <a:t> – самый серьезный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43E228-3891-F74D-8234-5C5518C30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15450" y="2220885"/>
            <a:ext cx="2430780" cy="3505200"/>
          </a:xfrm>
        </p:spPr>
        <p:txBody>
          <a:bodyPr/>
          <a:lstStyle/>
          <a:p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46F050-FC97-0C47-8124-D81ED4542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2369634"/>
            <a:ext cx="6057900" cy="1460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CCDAFE-2AE8-8843-A8F8-22B1B4B6280E}"/>
              </a:ext>
            </a:extLst>
          </p:cNvPr>
          <p:cNvSpPr txBox="1"/>
          <p:nvPr/>
        </p:nvSpPr>
        <p:spPr>
          <a:xfrm>
            <a:off x="685800" y="2191940"/>
            <a:ext cx="730590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b="0" u="none" strike="noStrike" dirty="0">
              <a:effectLst/>
              <a:latin typeface="Muli"/>
            </a:endParaRPr>
          </a:p>
          <a:p>
            <a:pPr algn="just"/>
            <a:endParaRPr lang="ru-RU" dirty="0">
              <a:latin typeface="Muli"/>
            </a:endParaRPr>
          </a:p>
          <a:p>
            <a:pPr algn="just"/>
            <a:endParaRPr lang="ru-RU" b="0" u="none" strike="noStrike" dirty="0">
              <a:effectLst/>
              <a:latin typeface="Muli"/>
            </a:endParaRPr>
          </a:p>
          <a:p>
            <a:pPr algn="just"/>
            <a:endParaRPr lang="ru-RU" dirty="0">
              <a:latin typeface="Muli"/>
            </a:endParaRPr>
          </a:p>
          <a:p>
            <a:pPr algn="just"/>
            <a:endParaRPr lang="ru-RU" b="0" u="none" strike="noStrike" dirty="0">
              <a:effectLst/>
              <a:latin typeface="Muli"/>
            </a:endParaRPr>
          </a:p>
          <a:p>
            <a:pPr algn="just"/>
            <a:endParaRPr lang="ru-RU" dirty="0">
              <a:latin typeface="Muli"/>
            </a:endParaRPr>
          </a:p>
          <a:p>
            <a:pPr algn="just"/>
            <a:r>
              <a:rPr lang="ru-RU" b="0" u="none" strike="noStrike" dirty="0">
                <a:effectLst/>
                <a:latin typeface="Muli"/>
              </a:rPr>
              <a:t>Звуки были все разными, но очень дружными, так как все они любили петь. Голоса их звучали красиво, звонко. Умели звуки петь и очень тоненько – высоко:</a:t>
            </a:r>
          </a:p>
          <a:p>
            <a:pPr algn="just"/>
            <a:r>
              <a:rPr lang="ru-RU" b="0" u="none" strike="noStrike" dirty="0">
                <a:effectLst/>
                <a:latin typeface="Muli"/>
              </a:rPr>
              <a:t>– А, У, О, И, Э, Ы.</a:t>
            </a:r>
          </a:p>
          <a:p>
            <a:pPr algn="just"/>
            <a:r>
              <a:rPr lang="ru-RU" b="0" u="none" strike="noStrike" dirty="0">
                <a:effectLst/>
                <a:latin typeface="Muli"/>
              </a:rPr>
              <a:t>И низко:</a:t>
            </a:r>
          </a:p>
          <a:p>
            <a:pPr algn="just"/>
            <a:r>
              <a:rPr lang="ru-RU" b="0" u="none" strike="noStrike" dirty="0">
                <a:effectLst/>
                <a:latin typeface="Muli"/>
              </a:rPr>
              <a:t>– А, У, О, И, Э, Ы.</a:t>
            </a:r>
          </a:p>
          <a:p>
            <a:pPr algn="just"/>
            <a:r>
              <a:rPr lang="ru-RU" dirty="0">
                <a:latin typeface="Muli"/>
              </a:rPr>
              <a:t>(</a:t>
            </a:r>
            <a:r>
              <a:rPr lang="ru-RU" b="0" u="none" strike="noStrike" dirty="0">
                <a:effectLst/>
                <a:latin typeface="Muli"/>
              </a:rPr>
              <a:t> Давайте попробуем спеть высоко и низко.)</a:t>
            </a: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5390DAAD-49A1-3B44-A67B-F6A2C91AB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925" y="2292895"/>
            <a:ext cx="2411730" cy="36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2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2F5E4-C5CB-524B-BB74-BC484D55C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Конец</a:t>
            </a:r>
            <a:r>
              <a:rPr lang="en-GB" sz="2000" b="1" dirty="0"/>
              <a:t>.</a:t>
            </a:r>
            <a:endParaRPr lang="ru-KZ" sz="2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E078C3-1039-0D49-B704-F47B7A341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609600"/>
            <a:ext cx="7322469" cy="4749180"/>
          </a:xfrm>
        </p:spPr>
        <p:txBody>
          <a:bodyPr/>
          <a:lstStyle/>
          <a:p>
            <a:pPr marL="0" indent="0">
              <a:buNone/>
            </a:pPr>
            <a:r>
              <a:rPr lang="ru-RU" b="0" i="0" u="none" strike="noStrike" dirty="0">
                <a:effectLst/>
                <a:latin typeface="Muli"/>
              </a:rPr>
              <a:t>-Умели они петь не только по одному, но и парами: АУ, ОИ, ЭЫ.</a:t>
            </a:r>
          </a:p>
          <a:p>
            <a:endParaRPr lang="ru-KZ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A1BCBC-1D1C-234B-A6CD-05D5DC4DD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F9FBC-C381-CB4A-AF34-675310E8F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03506"/>
            <a:ext cx="5340194" cy="8727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719516-03FA-0C4E-B9A4-D15A5CBB22BD}"/>
              </a:ext>
            </a:extLst>
          </p:cNvPr>
          <p:cNvSpPr txBox="1"/>
          <p:nvPr/>
        </p:nvSpPr>
        <p:spPr>
          <a:xfrm>
            <a:off x="542847" y="2052710"/>
            <a:ext cx="6245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Muli"/>
              </a:rPr>
              <a:t>-</a:t>
            </a:r>
            <a:r>
              <a:rPr lang="ru-RU" b="0" i="0" u="none" strike="noStrike" dirty="0">
                <a:effectLst/>
                <a:latin typeface="Muli"/>
              </a:rPr>
              <a:t>По трое: АУО, ИЭЫ.</a:t>
            </a:r>
            <a:endParaRPr lang="ru-KZ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6FC661-3E9C-154E-B88F-5C9C8FDA8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516848"/>
            <a:ext cx="5340194" cy="9573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49932F-31D5-BB46-8953-8E4A3B873ADD}"/>
              </a:ext>
            </a:extLst>
          </p:cNvPr>
          <p:cNvSpPr txBox="1"/>
          <p:nvPr/>
        </p:nvSpPr>
        <p:spPr>
          <a:xfrm>
            <a:off x="464821" y="3391596"/>
            <a:ext cx="6323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0" i="0" u="none" strike="noStrike" dirty="0">
              <a:effectLst/>
              <a:latin typeface="Muli"/>
            </a:endParaRPr>
          </a:p>
          <a:p>
            <a:r>
              <a:rPr lang="ru-RU" b="0" i="0" u="none" strike="noStrike" dirty="0">
                <a:effectLst/>
                <a:latin typeface="Muli"/>
              </a:rPr>
              <a:t>   -И хором: АУОИЭЫ. (Давайте петь вместе)</a:t>
            </a:r>
            <a:endParaRPr lang="ru-KZ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B5E7DED-2211-EB4F-9838-D78922414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799" y="4037928"/>
            <a:ext cx="5340195" cy="969553"/>
          </a:xfrm>
          <a:prstGeom prst="rect">
            <a:avLst/>
          </a:prstGeom>
        </p:spPr>
      </p:pic>
      <p:pic>
        <p:nvPicPr>
          <p:cNvPr id="18" name="Рисунок 18">
            <a:extLst>
              <a:ext uri="{FF2B5EF4-FFF2-40B4-BE49-F238E27FC236}">
                <a16:creationId xmlns:a16="http://schemas.microsoft.com/office/drawing/2014/main" id="{C7457B0B-0B1D-9249-BAE3-EE79D73F9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253312"/>
            <a:ext cx="2430780" cy="36756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05A6DA-1058-EC46-ACD3-2D5B0E5AED9C}"/>
              </a:ext>
            </a:extLst>
          </p:cNvPr>
          <p:cNvSpPr txBox="1"/>
          <p:nvPr/>
        </p:nvSpPr>
        <p:spPr>
          <a:xfrm>
            <a:off x="685799" y="5358780"/>
            <a:ext cx="752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/>
              <a:t>                И с тех пор, гласные звуки стали поющей командой!!!</a:t>
            </a:r>
            <a:endParaRPr lang="ru-KZ" sz="1400" b="1" dirty="0"/>
          </a:p>
        </p:txBody>
      </p:sp>
    </p:spTree>
    <p:extLst>
      <p:ext uri="{BB962C8B-B14F-4D97-AF65-F5344CB8AC3E}">
        <p14:creationId xmlns:p14="http://schemas.microsoft.com/office/powerpoint/2010/main" val="393111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85BFC-19A8-B545-B71A-95EF06EE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Гласный звук «А»</a:t>
            </a:r>
            <a:endParaRPr lang="ru-KZ" sz="2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1F97A-11D2-B141-AF00-CC74EAF68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b="1" i="0" u="none" strike="noStrike">
                <a:solidFill>
                  <a:srgbClr val="008000"/>
                </a:solidFill>
                <a:effectLst/>
                <a:latin typeface="Trebuchet MS" panose="020B0603020202020204" pitchFamily="34" charset="0"/>
              </a:rPr>
              <a:t>Логопедическое упражнение произнесения звука «А»</a:t>
            </a:r>
            <a:endParaRPr lang="ru-RU" sz="18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1)</a:t>
            </a:r>
            <a:r>
              <a:rPr lang="ru-RU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Артикуляционная гимнастика</a:t>
            </a:r>
            <a:endParaRPr lang="ru-RU" sz="18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Длительно тяните звук «А», укачивая на руках куклу (рот широко открыт).</a:t>
            </a:r>
            <a:endParaRPr lang="ru-RU" sz="18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2) </a:t>
            </a:r>
            <a:r>
              <a:rPr lang="ru-RU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Пальчики здороваются</a:t>
            </a:r>
            <a:endParaRPr lang="ru-RU" sz="18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Каждый палец правой руки, начиная с указательного, по очереди касается большого пальца этой же руки. В это время произносим звук «А» при каждом соприкосновении. Взрослый может помочь малышу, если он сам не сможет правильно соединять пальцы.</a:t>
            </a:r>
            <a:endParaRPr lang="ru-RU" sz="18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3) </a:t>
            </a:r>
            <a:r>
              <a:rPr lang="ru-RU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Повторяйте звукоподражания</a:t>
            </a:r>
            <a:endParaRPr lang="ru-RU" sz="18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Аф – аф (собака). Ква – ква (лягушка).</a:t>
            </a:r>
            <a:endParaRPr lang="ru-RU" sz="18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4) </a:t>
            </a:r>
            <a:r>
              <a:rPr lang="ru-RU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Ладушки</a:t>
            </a:r>
            <a:endParaRPr lang="ru-RU" sz="18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Играем в «Ладушки», произнося громко и отчетливо звук «А»:</a:t>
            </a:r>
            <a:endParaRPr lang="ru-RU" sz="18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fontAlgn="ctr">
              <a:buNone/>
            </a:pPr>
            <a:r>
              <a:rPr lang="ru-RU" sz="1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Ой, ладушки, ладушки</a:t>
            </a:r>
            <a:br>
              <a:rPr lang="ru-RU" sz="1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Испекли оладушки,</a:t>
            </a:r>
            <a:br>
              <a:rPr lang="ru-RU" sz="1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 окно поставили (поверните руки ладонями вверх),</a:t>
            </a:r>
            <a:br>
              <a:rPr lang="ru-RU" sz="1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Остывать заставили (подуйте на ладони).</a:t>
            </a:r>
            <a:endParaRPr lang="ru-RU" sz="180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/>
            </a:b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58E7E-574E-3A4D-8C4B-E43CB4AC8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2C293E4-A4F5-E143-B35D-CCDE206BB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2318688"/>
            <a:ext cx="243078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9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85F1D-63F9-4144-B2CB-F8545C81F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Гласный звук «У»</a:t>
            </a:r>
            <a:endParaRPr lang="ru-KZ" sz="2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F6A4CB-5B43-5845-AD61-ECC18864E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09600"/>
            <a:ext cx="7770541" cy="53327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0" u="none" strike="noStrike" dirty="0">
                <a:solidFill>
                  <a:srgbClr val="008000"/>
                </a:solidFill>
                <a:effectLst/>
                <a:latin typeface="Trebuchet MS" panose="020B0603020202020204" pitchFamily="34" charset="0"/>
              </a:rPr>
              <a:t>Логопедическое упражнение произнесения звука «У»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1)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Артикуляционная гимнастика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Упражнение Трубочка. Тянем длительно звук «У», вытянув при этом губы трубочкой.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2) 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Звукоподражания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Му - му (корова),</a:t>
            </a:r>
            <a:b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ду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ду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(дудочка),</a:t>
            </a:r>
            <a:b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уа – уа (малыш плачет),</a:t>
            </a:r>
            <a:b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ку – ка – ре – ку (петушок поет).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3) 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Пальчики здороваются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Каждый палец правой руки, начиная с указательного, по очереди касается большого пальца этой же руки. В это время произносим звук «У» при каждом соприкосновении. Взрослый может помочь малышу, если он сам не сможет правильно соединять пальцы.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4) 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Игра «поезд»</a:t>
            </a:r>
            <a:r>
              <a:rPr lang="kk-KZ" sz="1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Разучите и повторяйте с ребенком такую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потешку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fontAlgn="ctr">
              <a:buNone/>
            </a:pP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Едет, едет паровоз – ТУ – ТУ – У – У!</a:t>
            </a:r>
            <a:br>
              <a:rPr lang="ru-RU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Он вагончики повез – ТУ – ТУ – У – У!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5)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Игра «Эхо»</a:t>
            </a:r>
            <a:r>
              <a:rPr lang="kk-KZ" sz="1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Игра заключается в следующем. Произносите с ребенком сначала громко «АУ», затем повторяйте тихо «АУ».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81C4FA-03C6-364B-8C99-C9AE702ED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BA88CB8-85AF-F141-A16B-4CAD337A7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2253312"/>
            <a:ext cx="243078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1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2C6A1-A8FF-2A4B-B9FC-7487A823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Гласный звук «О»</a:t>
            </a:r>
            <a:endParaRPr lang="ru-KZ" sz="2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B522B-0CBD-BB46-AC7F-D169A6A34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i="0" u="none" strike="noStrike" dirty="0">
                <a:solidFill>
                  <a:srgbClr val="008000"/>
                </a:solidFill>
                <a:effectLst/>
                <a:latin typeface="Trebuchet MS" panose="020B0603020202020204" pitchFamily="34" charset="0"/>
              </a:rPr>
              <a:t>Логопедическое упражнение произнесения звука «О»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1)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Артикуляционная гимнастика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Попросите ребенка округлить рот и вытянуть чуть вперед губы. Тянем длительно звук «О».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2)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Игра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Поиграйте с ребенком в следующую игру: </a:t>
            </a: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«У куклы Оли заболели зубы».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этой игре нужно ладони приложить к щекам, покачивать головой и напевать: «О – О – О!» Старайтесь чтобы ребенок повторял за вами все задания.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3) 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Пальчики здороваются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Каждый палец правой руки, начиная с указательного, по очереди касается большого пальца этой же руки. В это время произносим звук «О» при каждом соприкосновении. Взрослый может помочь малышу, если он сам не сможет правильно соединять пальцы.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4)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Звукоподражания</a:t>
            </a:r>
            <a:r>
              <a:rPr lang="kk-KZ" sz="1400" b="1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 – ко (курочка), но – но (поскакали на лошадке).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5)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Кошкин дом</a:t>
            </a:r>
            <a:r>
              <a:rPr lang="kk-KZ" sz="1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Разучите и повторяйте с ребенком  такую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потешку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endParaRPr lang="kk-KZ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Бом – бом, бом – бом!</a:t>
            </a:r>
            <a:br>
              <a:rPr lang="ru-RU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Загорелся кошкин дом.</a:t>
            </a:r>
            <a:br>
              <a:rPr lang="ru-RU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Бежит курица с ведром,</a:t>
            </a:r>
            <a:br>
              <a:rPr lang="ru-RU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Заливает кошкин дом.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041B9E-5D05-474D-A176-3DF10E56C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291AC10-31E7-4E4E-B8A4-F72C083AC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2253312"/>
            <a:ext cx="2430780" cy="361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41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1C71A-0304-BF43-8A1D-D0F6FBB5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900" b="1" dirty="0"/>
              <a:t>Гласный звук «И»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28CBC8-466F-6C4C-9EEA-7B5C71B7A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b="1" i="0" u="none" strike="noStrike" dirty="0">
                <a:solidFill>
                  <a:srgbClr val="008000"/>
                </a:solidFill>
                <a:effectLst/>
                <a:latin typeface="Trebuchet MS" panose="020B0603020202020204" pitchFamily="34" charset="0"/>
              </a:rPr>
              <a:t>Логопедическое упражнение произнесения звука «И»</a:t>
            </a:r>
            <a:endParaRPr lang="ru-RU" sz="15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1)</a:t>
            </a:r>
            <a:r>
              <a:rPr lang="ru-RU" sz="1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Артикуляционная гимнастика</a:t>
            </a:r>
            <a:endParaRPr lang="ru-RU" sz="15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Тянем длительно звук «И» (при этом губы в улыбке).</a:t>
            </a:r>
            <a:endParaRPr lang="ru-RU" sz="15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2) </a:t>
            </a:r>
            <a:r>
              <a:rPr lang="ru-RU" sz="1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Пальчики здороваются</a:t>
            </a:r>
            <a:endParaRPr lang="ru-RU" sz="15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Каждый палец правой руки, начиная с указательного, по очереди касается большого пальца этой же руки. В это время произносим звук «И» при каждом соприкосновении. Взрослый может помочь малышу, если он сам не сможет правильно соединять пальцы.</a:t>
            </a:r>
            <a:endParaRPr lang="ru-RU" sz="15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3)</a:t>
            </a:r>
            <a:r>
              <a:rPr lang="ru-RU" sz="1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Звукоподражания</a:t>
            </a:r>
            <a:endParaRPr lang="ru-RU" sz="15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 – и – и – го - го (лошадка), пи – пи (мышка).</a:t>
            </a:r>
            <a:endParaRPr lang="ru-RU" sz="15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4) Поиграйте с ребенком в следующую игру. Дайте ребенку руль для этого и  разучите с ним такую </a:t>
            </a:r>
            <a:r>
              <a:rPr lang="ru-RU" sz="15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потешку</a:t>
            </a:r>
            <a:r>
              <a:rPr lang="ru-RU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endParaRPr lang="ru-RU" sz="15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Игра «Шофер»</a:t>
            </a:r>
            <a:endParaRPr lang="ru-RU" sz="15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fontAlgn="ctr">
              <a:buNone/>
            </a:pPr>
            <a:r>
              <a:rPr lang="ru-RU" sz="15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машине, в машине шофер сидит.</a:t>
            </a:r>
            <a:br>
              <a:rPr lang="ru-RU" sz="15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5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Машина, машина идет, гудит:</a:t>
            </a:r>
            <a:br>
              <a:rPr lang="ru-RU" sz="15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5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«БИ - БИ»!</a:t>
            </a:r>
            <a:endParaRPr lang="ru-RU" sz="15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6AA31D-3CEF-A746-8965-347DD6CFD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80B0010-6033-ED48-90C8-1C58DBB53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234" y="2253312"/>
            <a:ext cx="244471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7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DB0A1-99C3-1A4A-BA43-FE63AEB6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Гласный звук «Э»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C422D8-34F6-A04D-9663-B0318B5BE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000" b="1" i="0" u="none" strike="noStrike" dirty="0">
                <a:solidFill>
                  <a:srgbClr val="008000"/>
                </a:solidFill>
                <a:effectLst/>
                <a:latin typeface="Trebuchet MS" panose="020B0603020202020204" pitchFamily="34" charset="0"/>
              </a:rPr>
              <a:t>Логопедическое упражнение произнесения звука «Э»</a:t>
            </a:r>
            <a:endParaRPr lang="ru-RU" sz="10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1)</a:t>
            </a:r>
            <a:r>
              <a:rPr lang="ru-RU" sz="1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Артикуляционная гимнастика</a:t>
            </a:r>
            <a:endParaRPr lang="ru-RU" sz="10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Попросите ребенка округлить губы овалом и вытянуть чуть вперед губы. Тянем длительно звук «Э».</a:t>
            </a:r>
            <a:endParaRPr lang="ru-RU" sz="10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2) </a:t>
            </a:r>
            <a:r>
              <a:rPr lang="ru-RU" sz="1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Игра</a:t>
            </a:r>
            <a:endParaRPr lang="ru-RU" sz="10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Поиграйте с ребенком в следующую игру. Вместе с ним нужно изобразить сначала больших медведей. Для этого длительно протяните низким голосом звук «Э – Э – Э!». Затем повторите тоже высоким голосом «э – э – э!», изображая маленьких медведей.</a:t>
            </a:r>
            <a:endParaRPr lang="ru-RU" sz="10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3) </a:t>
            </a:r>
            <a:r>
              <a:rPr lang="ru-RU" sz="1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Пальчики здороваются</a:t>
            </a:r>
            <a:endParaRPr lang="ru-RU" sz="10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Каждый палец правой руки, начиная с указательного, по очереди касается большого пальца этой же руки. В это время произносим звук «Э» при каждом соприкосновении. Взрослый может помочь малышу, если он сам не сможет правильно соединять пальцы.</a:t>
            </a:r>
            <a:endParaRPr lang="ru-RU" sz="10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4)</a:t>
            </a:r>
            <a:r>
              <a:rPr lang="ru-RU" sz="1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Вот моя семья</a:t>
            </a:r>
            <a:endParaRPr lang="ru-RU" sz="10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Игра с пальчиками. Загибайте пальчики на ладошке ребенка, повторяя при этом забавную </a:t>
            </a:r>
            <a:r>
              <a:rPr lang="ru-RU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потешку</a:t>
            </a: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endParaRPr lang="ru-RU" sz="10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fontAlgn="ctr">
              <a:buNone/>
            </a:pP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Загибаем большой палец</a:t>
            </a:r>
            <a:br>
              <a:rPr lang="ru-RU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Загибаем указательный палец</a:t>
            </a:r>
            <a:br>
              <a:rPr lang="ru-RU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Загибаем средний палец</a:t>
            </a:r>
            <a:br>
              <a:rPr lang="ru-RU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Загибаем безымянный палец</a:t>
            </a:r>
            <a:br>
              <a:rPr lang="ru-RU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Загибаем мизинец</a:t>
            </a:r>
            <a:br>
              <a:rPr lang="ru-RU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Сложили кулачок</a:t>
            </a:r>
            <a:endParaRPr lang="ru-RU" sz="1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fontAlgn="ctr">
              <a:buNone/>
            </a:pP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 </a:t>
            </a:r>
            <a:r>
              <a:rPr lang="ru-RU" sz="1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Этот пальчик дедушка,</a:t>
            </a:r>
            <a:br>
              <a:rPr lang="ru-RU" sz="1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Этот пальчик бабушка,</a:t>
            </a:r>
            <a:br>
              <a:rPr lang="ru-RU" sz="1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Этот пальчик папочка,</a:t>
            </a:r>
            <a:br>
              <a:rPr lang="ru-RU" sz="1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Этот пальчик мамочка,</a:t>
            </a:r>
            <a:br>
              <a:rPr lang="ru-RU" sz="1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Этот пальчик я,</a:t>
            </a:r>
            <a:br>
              <a:rPr lang="ru-RU" sz="1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Вот моя семья!</a:t>
            </a:r>
            <a:endParaRPr lang="ru-RU" sz="1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1000" dirty="0"/>
            </a:br>
            <a:endParaRPr lang="ru-KZ" sz="10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037C41-533D-3445-802C-DAF2E2FC3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7597EC4-9319-A74D-9C20-F900594FD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909" y="2253311"/>
            <a:ext cx="2474271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37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11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Савон</vt:lpstr>
      <vt:lpstr>В стране гласных звуков</vt:lpstr>
      <vt:lpstr>На заметку ✔️📚</vt:lpstr>
      <vt:lpstr>     СКАЗКА «Страна звуков»</vt:lpstr>
      <vt:lpstr>Конец.</vt:lpstr>
      <vt:lpstr>Гласный звук «А»</vt:lpstr>
      <vt:lpstr>Гласный звук «У»</vt:lpstr>
      <vt:lpstr>Гласный звук «О»</vt:lpstr>
      <vt:lpstr>Гласный звук «И»</vt:lpstr>
      <vt:lpstr>Гласный звук «Э»</vt:lpstr>
      <vt:lpstr>Гласный звук « Ы»</vt:lpstr>
      <vt:lpstr>Спасибо за внимание! Желаю удачи!☀️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стране гласных звуков</dc:title>
  <dc:creator>Di A</dc:creator>
  <cp:lastModifiedBy>Di A</cp:lastModifiedBy>
  <cp:revision>6</cp:revision>
  <dcterms:created xsi:type="dcterms:W3CDTF">2022-01-18T16:04:03Z</dcterms:created>
  <dcterms:modified xsi:type="dcterms:W3CDTF">2022-01-19T02:58:53Z</dcterms:modified>
</cp:coreProperties>
</file>