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1/16/22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1/16/22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1/16/22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2C39D2-F206-9F40-9EA9-FC8E68236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3123" y="2509775"/>
            <a:ext cx="7606878" cy="1838449"/>
          </a:xfrm>
        </p:spPr>
        <p:txBody>
          <a:bodyPr/>
          <a:lstStyle/>
          <a:p>
            <a:r>
              <a:rPr lang="kk-KZ" i="1">
                <a:solidFill>
                  <a:srgbClr val="0070C0"/>
                </a:solidFill>
              </a:rPr>
              <a:t>Дыхательная гимнастика</a:t>
            </a:r>
            <a:endParaRPr lang="ru-KZ" i="1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48966F-E6EA-0C4F-89E8-D9FC6C5C8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92196" y="4717143"/>
            <a:ext cx="16776391" cy="725714"/>
          </a:xfrm>
        </p:spPr>
        <p:txBody>
          <a:bodyPr/>
          <a:lstStyle/>
          <a:p>
            <a:r>
              <a:rPr lang="kk-KZ" dirty="0"/>
              <a:t>Дата: 17.01.2022г.   </a:t>
            </a:r>
            <a:r>
              <a:rPr lang="ru-RU" dirty="0"/>
              <a:t>              </a:t>
            </a:r>
            <a:r>
              <a:rPr lang="kk-KZ" dirty="0"/>
              <a:t>  </a:t>
            </a:r>
            <a:r>
              <a:rPr lang="ru-RU" dirty="0"/>
              <a:t>Подготовила:</a:t>
            </a:r>
            <a:r>
              <a:rPr lang="kk-KZ" dirty="0"/>
              <a:t> учитель-логопед Айтпаева Д.М.       </a:t>
            </a:r>
            <a:endParaRPr lang="ru-KZ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0B8825-5E85-3148-9C85-66FAB0A6EE85}"/>
              </a:ext>
            </a:extLst>
          </p:cNvPr>
          <p:cNvSpPr txBox="1"/>
          <p:nvPr/>
        </p:nvSpPr>
        <p:spPr>
          <a:xfrm>
            <a:off x="9029391" y="1678984"/>
            <a:ext cx="2261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dirty="0"/>
              <a:t>   Ясли-сад «Кораблик»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40132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64EE7B30-AB2F-4946-9B0E-5C162BE0F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/>
              <a:t>Для чего нужна дыхательная гимнастика?</a:t>
            </a:r>
            <a:endParaRPr lang="ru-KZ" b="1"/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167BCB75-13F9-A742-ACBE-A37801ED19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96401" y="2384592"/>
            <a:ext cx="2430780" cy="3439296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09E85E-DA3C-D444-85E6-5A2B28C4B861}"/>
              </a:ext>
            </a:extLst>
          </p:cNvPr>
          <p:cNvSpPr txBox="1"/>
          <p:nvPr/>
        </p:nvSpPr>
        <p:spPr>
          <a:xfrm>
            <a:off x="8320668" y="99597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KZ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3613E3-6DEA-0A48-9065-FB3E0C127BF3}"/>
              </a:ext>
            </a:extLst>
          </p:cNvPr>
          <p:cNvSpPr txBox="1"/>
          <p:nvPr/>
        </p:nvSpPr>
        <p:spPr>
          <a:xfrm>
            <a:off x="464819" y="607393"/>
            <a:ext cx="8363231" cy="5062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✏️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Правильное речевое дыхание – основа для нормального 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звукопроизношения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, речи в целом. Тренировка артикуляционных органов и развитие речевого дыхания является едва ли не основным моментом в структуре 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логопедических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 занятий с детьми, имеющими дефекты 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звукопроизношения.</a:t>
            </a:r>
          </a:p>
          <a:p>
            <a:endParaRPr lang="kk-KZ" sz="1700" b="0" i="0" u="none" strike="noStrike" dirty="0">
              <a:solidFill>
                <a:srgbClr val="444444"/>
              </a:solidFill>
              <a:effectLst/>
              <a:latin typeface="+mj-lt"/>
            </a:endParaRPr>
          </a:p>
          <a:p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✏️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Дыхательная гимнастика начинается с общих дыхательных упражнений. Их цель - увеличить объём дыхания и нормализовать его ритм. 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Тренируйте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 носовой выдох, говоря ребёнку: «Вдыхай глубоко и выдыхай длительно через нос». Затем т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ренируйте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 ротовой выдох, закрывая при этом ноздри ребёнка. Используются упражнения с сопротивлением, к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ладите руку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 на грудную клетку ребёнка, как бы препятствуя вдоху в течение 1-2 секунд. </a:t>
            </a:r>
            <a:r>
              <a:rPr lang="kk-KZ" sz="1700" dirty="0">
                <a:solidFill>
                  <a:srgbClr val="444444"/>
                </a:solidFill>
                <a:latin typeface="+mj-lt"/>
              </a:rPr>
              <a:t>Учите ребенка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 задерживать вдох, добиваясь быстрого и глубокого вдоха и медленного продолжительного выдоха. </a:t>
            </a:r>
            <a:endParaRPr lang="kk-KZ" sz="1700" b="0" i="0" u="none" strike="noStrike" dirty="0">
              <a:solidFill>
                <a:srgbClr val="444444"/>
              </a:solidFill>
              <a:effectLst/>
              <a:latin typeface="+mj-lt"/>
            </a:endParaRPr>
          </a:p>
          <a:p>
            <a:endParaRPr lang="kk-KZ" sz="1700" dirty="0">
              <a:solidFill>
                <a:srgbClr val="444444"/>
              </a:solidFill>
              <a:latin typeface="+mj-lt"/>
            </a:endParaRPr>
          </a:p>
          <a:p>
            <a:r>
              <a:rPr lang="kk-KZ" sz="1700" dirty="0">
                <a:solidFill>
                  <a:srgbClr val="444444"/>
                </a:solidFill>
                <a:latin typeface="+mj-lt"/>
              </a:rPr>
              <a:t>✏️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При дыхательной гимнастике не следует переутомлять ребёнка. Нужно следить, чтобы он не напрягал плечи, </a:t>
            </a:r>
            <a:r>
              <a:rPr lang="kk-KZ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шею</a:t>
            </a:r>
            <a:r>
              <a:rPr lang="kk-KZ" sz="1700" dirty="0">
                <a:solidFill>
                  <a:srgbClr val="444444"/>
                </a:solidFill>
                <a:latin typeface="+mj-lt"/>
              </a:rPr>
              <a:t>. </a:t>
            </a:r>
            <a:r>
              <a:rPr lang="ru-RU" sz="1700" b="0" i="0" u="none" strike="noStrike" dirty="0">
                <a:solidFill>
                  <a:srgbClr val="444444"/>
                </a:solidFill>
                <a:effectLst/>
                <a:latin typeface="+mj-lt"/>
              </a:rPr>
              <a:t>Все дыхательные упражнения проводятся плавно, под счёт или музыку, в хорошо проветренном помещении.</a:t>
            </a:r>
            <a:endParaRPr lang="ru-KZ" sz="1700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2450D2-E62B-7E49-9EFB-22E366983B8E}"/>
              </a:ext>
            </a:extLst>
          </p:cNvPr>
          <p:cNvSpPr txBox="1"/>
          <p:nvPr/>
        </p:nvSpPr>
        <p:spPr>
          <a:xfrm>
            <a:off x="5187795" y="252389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KZ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D9958F-5A69-1E46-B76B-D666A44A0F85}"/>
              </a:ext>
            </a:extLst>
          </p:cNvPr>
          <p:cNvSpPr txBox="1"/>
          <p:nvPr/>
        </p:nvSpPr>
        <p:spPr>
          <a:xfrm>
            <a:off x="5187795" y="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4237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96EE94-C2E5-A648-9D29-FA85AF7AB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Упражнения </a:t>
            </a:r>
            <a:r>
              <a:rPr lang="kk-KZ" b="1" dirty="0">
                <a:solidFill>
                  <a:schemeClr val="bg1"/>
                </a:solidFill>
                <a:latin typeface="Times New Roman, serif"/>
              </a:rPr>
              <a:t>для</a:t>
            </a:r>
            <a:r>
              <a:rPr lang="kk-KZ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 развития </a:t>
            </a:r>
            <a:r>
              <a:rPr lang="ru-RU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речевого</a:t>
            </a:r>
            <a:r>
              <a:rPr lang="kk-KZ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 дыхания</a:t>
            </a:r>
            <a:endParaRPr lang="ru-KZ" b="1" dirty="0">
              <a:solidFill>
                <a:schemeClr val="bg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BFC6A7-DA60-734C-9D69-4BA86AFC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609600"/>
            <a:ext cx="7993380" cy="5181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«Качели»</a:t>
            </a: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 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укреплять физиологическое дыхание у детей.</a:t>
            </a:r>
            <a:endParaRPr lang="kk-KZ" dirty="0">
              <a:solidFill>
                <a:srgbClr val="181818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Ребенку, находящемуся в положении лежа, кладут на живот в области диафрагмы легкую игрушку. Вдох и выдох – через нос. Взрослый произносит </a:t>
            </a:r>
            <a:r>
              <a:rPr lang="ru-RU" b="0" i="0" u="none" strike="noStrike">
                <a:solidFill>
                  <a:srgbClr val="181818"/>
                </a:solidFill>
                <a:effectLst/>
                <a:latin typeface="Times New Roman, serif"/>
              </a:rPr>
              <a:t>рифмовку:</a:t>
            </a:r>
            <a:r>
              <a:rPr lang="kk-KZ" b="0" i="1" u="none" strike="noStrike">
                <a:solidFill>
                  <a:srgbClr val="181818"/>
                </a:solidFill>
                <a:effectLst/>
                <a:latin typeface="Times New Roman, serif"/>
              </a:rPr>
              <a:t>“</a:t>
            </a:r>
            <a:r>
              <a:rPr lang="ru-RU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Качели вверх 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(вдох)</a:t>
            </a:r>
            <a:r>
              <a:rPr lang="ru-RU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,</a:t>
            </a:r>
            <a:r>
              <a:rPr lang="kk-KZ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 </a:t>
            </a:r>
            <a:r>
              <a:rPr lang="ru-RU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Качели вниз 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(выдох)</a:t>
            </a:r>
            <a:r>
              <a:rPr lang="ru-RU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,</a:t>
            </a:r>
            <a:r>
              <a:rPr lang="kk-KZ" dirty="0">
                <a:solidFill>
                  <a:srgbClr val="181818"/>
                </a:solidFill>
                <a:latin typeface="Times New Roman, serif"/>
              </a:rPr>
              <a:t> </a:t>
            </a:r>
            <a:r>
              <a:rPr lang="ru-RU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Крепче ты, дружок, держись</a:t>
            </a:r>
            <a:r>
              <a:rPr lang="kk-KZ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!”</a:t>
            </a:r>
          </a:p>
          <a:p>
            <a:pPr marL="0" indent="0">
              <a:buNone/>
            </a:pP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«Дерево на ветру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»</a:t>
            </a:r>
          </a:p>
          <a:p>
            <a:pPr marL="0" indent="0">
              <a:buNone/>
            </a:pP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формирование дыхательного аппарата.</a:t>
            </a:r>
            <a:br>
              <a:rPr lang="ru-RU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kk-KZ" dirty="0">
                <a:solidFill>
                  <a:srgbClr val="181818"/>
                </a:solidFill>
                <a:latin typeface="Times New Roman, serif"/>
              </a:rPr>
              <a:t>Сидя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 на полу, скрестив ноги (варианты: сидя на коленях или на пятках, ноги вместе). Спина прямая. Поднимать руки вверх над головой с вдохом и опускать вниз, на пол перед собой с выдохом, немного сгибаясь при этом в туловище, будто гнется дерево</a:t>
            </a:r>
            <a:r>
              <a:rPr lang="kk-KZ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.</a:t>
            </a:r>
            <a:endParaRPr lang="ru-RU" b="0" i="0" u="none" strike="noStrike" dirty="0">
              <a:solidFill>
                <a:srgbClr val="181818"/>
              </a:solidFill>
              <a:effectLst/>
              <a:latin typeface="Times New Roman, serif"/>
            </a:endParaRPr>
          </a:p>
          <a:p>
            <a:pPr marL="0" indent="0">
              <a:buNone/>
            </a:pP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«Сердитый ежик»</a:t>
            </a:r>
            <a:br>
              <a:rPr lang="ru-RU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развитие плавного, длительного выдоха.</a:t>
            </a:r>
            <a:endParaRPr lang="kk-KZ" b="0" i="0" u="none" strike="noStrike" dirty="0">
              <a:solidFill>
                <a:srgbClr val="181818"/>
              </a:solidFill>
              <a:effectLst/>
              <a:latin typeface="Times New Roman, serif"/>
            </a:endParaRPr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Встаньте, ноги на ширине плеч. Представьте, как ежик во время опасности сворачивается в клубок. Наклонитесь как можно ниже, не отрывая пятки от пола, обхватите руками грудь, голову опустите, произнеся на выдохе "п-ф-ф" - звук, издаваемый сердитым ежиком, затем "ф-р-р" - а это уже довольный ежик. 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kk-KZ" i="1" dirty="0">
              <a:solidFill>
                <a:srgbClr val="181818"/>
              </a:solidFill>
              <a:latin typeface="Times New Roman, serif"/>
            </a:endParaRPr>
          </a:p>
          <a:p>
            <a:pPr marL="0" indent="0">
              <a:buNone/>
            </a:pPr>
            <a:endParaRPr lang="kk-KZ" b="0" i="1" u="none" strike="noStrike" dirty="0">
              <a:solidFill>
                <a:srgbClr val="181818"/>
              </a:solidFill>
              <a:effectLst/>
              <a:latin typeface="Times New Roman, serif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14DBAC-9489-C34C-9758-6C0F348F1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88F8B7AD-E6C1-2145-8703-57E1A57C0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0" y="2247892"/>
            <a:ext cx="2430780" cy="354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9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4FCF0B-1433-F44B-880E-2DD86E97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«Надуй шарик»</a:t>
            </a:r>
            <a:endParaRPr lang="kk-KZ" dirty="0">
              <a:solidFill>
                <a:srgbClr val="181818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тренировать силу вдоха и выдоха.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kk-KZ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Р</a:t>
            </a:r>
            <a:r>
              <a:rPr lang="kk-KZ" dirty="0">
                <a:solidFill>
                  <a:srgbClr val="181818"/>
                </a:solidFill>
                <a:latin typeface="Times New Roman, serif"/>
              </a:rPr>
              <a:t>ебенок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 сидит или стоит.  «Надувая шарик» широко разводит руки в стороны и глубоко вдыхает, затем медленно сводит руки, соединяя ладони перед грудью и выдувает воздух – </a:t>
            </a:r>
            <a:r>
              <a:rPr lang="ru-RU" b="0" i="0" u="none" strike="noStrike" dirty="0" err="1">
                <a:solidFill>
                  <a:srgbClr val="181818"/>
                </a:solidFill>
                <a:effectLst/>
                <a:latin typeface="Times New Roman, serif"/>
              </a:rPr>
              <a:t>ффф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. «Шарик лопнул» - хлопнуть в ладоши, «из шарика выходит воздух» - ребенок произносит: «</a:t>
            </a:r>
            <a:r>
              <a:rPr lang="ru-RU" b="0" i="0" u="none" strike="noStrike" dirty="0" err="1">
                <a:solidFill>
                  <a:srgbClr val="181818"/>
                </a:solidFill>
                <a:effectLst/>
                <a:latin typeface="Times New Roman, serif"/>
              </a:rPr>
              <a:t>шшш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», вытягивая губы хоботком, опуская руки и оседая, как шарик, из которого выпустили воздух.</a:t>
            </a:r>
            <a:endParaRPr lang="kk-KZ" dirty="0">
              <a:solidFill>
                <a:srgbClr val="181818"/>
              </a:solidFill>
              <a:latin typeface="Times New Roman, serif"/>
            </a:endParaRPr>
          </a:p>
          <a:p>
            <a:pPr marL="0" indent="0">
              <a:buNone/>
            </a:pP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«Гуси летят»</a:t>
            </a:r>
            <a:br>
              <a:rPr lang="ru-RU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укреплять физиологическое дыхание у детей.</a:t>
            </a:r>
            <a:br>
              <a:rPr lang="ru-RU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Медленная ходьба. На вдох – руки поднять в стороны, на выдох - опустить вниз с произнесением длинного звука «г-у-у-у».</a:t>
            </a:r>
            <a:endParaRPr lang="kk-KZ" b="0" i="0" u="none" strike="noStrike" dirty="0">
              <a:solidFill>
                <a:srgbClr val="181818"/>
              </a:solidFill>
              <a:effectLst/>
              <a:latin typeface="Times New Roman, serif"/>
            </a:endParaRPr>
          </a:p>
          <a:p>
            <a:pPr marL="0" indent="0">
              <a:buNone/>
            </a:pPr>
            <a:r>
              <a:rPr lang="kk-KZ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«Регулировщик»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формирование дыхательного аппарата.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Встать прямо, ноги на ширине плеч, одна рука поднята вверх, другая отведена в сторону. Вдох носом, затем поменять положение рук и во время удлиненного выдоха произносить «р-р-р-р-р». Повторить 5–6 раз.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38064D7-B713-C149-A5DF-DCFE6EA20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57160273-F685-C646-9107-4765E2F286D0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k-KZ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Упражнения </a:t>
            </a:r>
            <a:r>
              <a:rPr lang="kk-KZ" b="1" dirty="0">
                <a:solidFill>
                  <a:schemeClr val="bg1"/>
                </a:solidFill>
                <a:latin typeface="Times New Roman, serif"/>
              </a:rPr>
              <a:t>для</a:t>
            </a:r>
            <a:r>
              <a:rPr lang="kk-KZ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 развития </a:t>
            </a:r>
            <a:r>
              <a:rPr lang="ru-RU" b="1" dirty="0">
                <a:solidFill>
                  <a:schemeClr val="bg1"/>
                </a:solidFill>
                <a:latin typeface="Times New Roman, serif"/>
              </a:rPr>
              <a:t>речевого</a:t>
            </a:r>
            <a:r>
              <a:rPr lang="kk-KZ" b="1" i="0" u="none" strike="noStrike" dirty="0">
                <a:solidFill>
                  <a:schemeClr val="bg1"/>
                </a:solidFill>
                <a:effectLst/>
                <a:latin typeface="Times New Roman, serif"/>
              </a:rPr>
              <a:t> дыхания</a:t>
            </a:r>
            <a:endParaRPr lang="ru-KZ" b="1" dirty="0">
              <a:solidFill>
                <a:schemeClr val="bg1"/>
              </a:solidFill>
            </a:endParaRPr>
          </a:p>
        </p:txBody>
      </p:sp>
      <p:pic>
        <p:nvPicPr>
          <p:cNvPr id="8" name="Рисунок 8">
            <a:extLst>
              <a:ext uri="{FF2B5EF4-FFF2-40B4-BE49-F238E27FC236}">
                <a16:creationId xmlns:a16="http://schemas.microsoft.com/office/drawing/2014/main" id="{89EA8672-3125-B040-A63F-A5C4688D3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0" y="2219599"/>
            <a:ext cx="2430780" cy="3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0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386D9B9-D795-8B45-A2FD-871AD2EF0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20" y="509859"/>
            <a:ext cx="7772400" cy="52813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ru-RU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</a:br>
            <a:r>
              <a:rPr lang="kk-KZ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</a:t>
            </a:r>
            <a:r>
              <a:rPr lang="kk-KZ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Бегемотик</a:t>
            </a:r>
            <a:r>
              <a:rPr lang="ru-RU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»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тренировать силу вдоха и выдоха.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И</a:t>
            </a:r>
            <a:r>
              <a:rPr lang="kk-KZ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сходное положение </a:t>
            </a: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лежа или сидя. Ребенок кладет ладонь на область диафрагмы и глубоко дышит. Вдох и выдох производится через нос</a:t>
            </a:r>
            <a:b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</a:b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Упражнение может выполняться в положении сидя и сопровождаться рифмовкой:</a:t>
            </a:r>
            <a:endParaRPr lang="kk-KZ" sz="1600" dirty="0">
              <a:solidFill>
                <a:srgbClr val="181818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Сели </a:t>
            </a:r>
            <a:r>
              <a:rPr lang="kk-KZ" sz="1600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бегемотики</a:t>
            </a:r>
            <a:r>
              <a:rPr lang="ru-RU" sz="1600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, потрогали животики.То животик поднимается</a:t>
            </a: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(вдох),</a:t>
            </a:r>
            <a:r>
              <a:rPr lang="kk-KZ" sz="1600" dirty="0">
                <a:solidFill>
                  <a:srgbClr val="181818"/>
                </a:solidFill>
                <a:latin typeface="Open Sans" panose="020B0606030504020204" pitchFamily="34" charset="0"/>
              </a:rPr>
              <a:t> </a:t>
            </a:r>
            <a:r>
              <a:rPr lang="ru-RU" sz="1600" b="0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То животик опускается</a:t>
            </a: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(выдох).</a:t>
            </a:r>
            <a:br>
              <a:rPr lang="ru-RU" sz="1600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kk-KZ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«Аист»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развитие плавного, длительного выдоха.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Стоя прямо, разведите руки в стороны, а одну ногу, согнув в колене, вынесите вперед. Зафиксируйте положение на несколько секунд. Держите равновесие. На выдохе опустите ногу и руки, тихо произнося "ш-ш-ш-ш". Повторите с ребенком шесть-семь раз.</a:t>
            </a:r>
            <a:endParaRPr lang="kk-KZ" sz="1600" b="0" i="0" u="none" strike="noStrike" dirty="0">
              <a:solidFill>
                <a:srgbClr val="181818"/>
              </a:solidFill>
              <a:effectLst/>
              <a:latin typeface="Times New Roman, serif"/>
            </a:endParaRPr>
          </a:p>
          <a:p>
            <a:pPr marL="0" indent="0">
              <a:buNone/>
            </a:pPr>
            <a:r>
              <a:rPr lang="kk-KZ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</a:t>
            </a:r>
            <a:r>
              <a:rPr lang="ru-RU" sz="1600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Дыхательная гимнастика «Хомячок»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развитие плавного, длительного выдоха.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sz="1600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Предложите ребенку пройти несколько шагов (до 10-15), надув щёки, как хомячок, затем легко хлопнуть себя по щекам – выпустить воздух изо рта и пройти ещё немного, дыша носом.</a:t>
            </a: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sz="1600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KZ" sz="16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4D579-6B6A-7245-8A9F-D71AC7BAC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B2C9952-4E31-1641-9960-D03A874CF8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k-KZ" b="1" dirty="0">
                <a:solidFill>
                  <a:schemeClr val="bg1"/>
                </a:solidFill>
                <a:latin typeface="Times New Roman, serif"/>
              </a:rPr>
              <a:t>Упражнения для развития </a:t>
            </a:r>
            <a:r>
              <a:rPr lang="ru-RU" b="1" dirty="0">
                <a:solidFill>
                  <a:schemeClr val="bg1"/>
                </a:solidFill>
                <a:latin typeface="Times New Roman, serif"/>
              </a:rPr>
              <a:t>речевого</a:t>
            </a:r>
            <a:r>
              <a:rPr lang="kk-KZ" b="1" dirty="0">
                <a:solidFill>
                  <a:schemeClr val="bg1"/>
                </a:solidFill>
                <a:latin typeface="Times New Roman, serif"/>
              </a:rPr>
              <a:t> дыхания</a:t>
            </a:r>
            <a:endParaRPr lang="ru-KZ" b="1" dirty="0">
              <a:solidFill>
                <a:schemeClr val="bg1"/>
              </a:solidFill>
            </a:endParaRP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5992025E-2DEE-E34C-9408-BCD894D0E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0" y="2230121"/>
            <a:ext cx="2430780" cy="367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B312B731-0550-C645-9F21-F013891F4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4831B12-7315-7F4B-B8C4-7BA59C059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</a:b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✔️Дыхательная гимнастика «Ворона»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развитие плавного, длительного выдоха.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Исходное положение ребёнок стоит прямо, слегка расставив ноги и опустив руки. Вдох - разводит руки широко в стороны, как крылья, медленно опускает руки и произносит на выдохе: «</a:t>
            </a:r>
            <a:r>
              <a:rPr lang="ru-RU" b="0" i="0" u="none" strike="noStrike" dirty="0" err="1">
                <a:solidFill>
                  <a:srgbClr val="181818"/>
                </a:solidFill>
                <a:effectLst/>
                <a:latin typeface="Times New Roman, serif"/>
              </a:rPr>
              <a:t>каррр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», максимально растягивая звук [р].</a:t>
            </a:r>
            <a:endParaRPr lang="ru-RU" dirty="0">
              <a:solidFill>
                <a:srgbClr val="181818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✔️Дыхательная гимнастика «Вырасти большой»</a:t>
            </a:r>
            <a:br>
              <a:rPr lang="ru-RU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развитие плавного, длительного выдоха.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Исходное положение стоя прямо, ноги вместе. Поднять руки вверх, хорошо потянуться, подняться на носки – вдох, опустить руки вниз, опуститься на всю ступню – выдох. На выдохе произнести «у-х-х-х»! Повторить 4-5 раз.</a:t>
            </a:r>
          </a:p>
          <a:p>
            <a:pPr marL="0" indent="0">
              <a:buNone/>
            </a:pPr>
            <a:r>
              <a:rPr lang="ru-RU" b="1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✔️Дыхательная гимнастика «Снегопад»</a:t>
            </a:r>
            <a:br>
              <a:rPr lang="ru-RU" b="0" i="0" u="none" strike="noStrike" dirty="0">
                <a:solidFill>
                  <a:srgbClr val="181818"/>
                </a:solidFill>
                <a:effectLst/>
                <a:latin typeface="Open Sans" panose="020B0606030504020204" pitchFamily="34" charset="0"/>
              </a:rPr>
            </a:br>
            <a:r>
              <a:rPr lang="ru-RU" b="1" i="1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Цель:</a:t>
            </a: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 развитие плавного, длительного вдоха и выдоха.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r>
              <a:rPr lang="ru-RU" b="0" i="0" u="none" strike="noStrike" dirty="0">
                <a:solidFill>
                  <a:srgbClr val="181818"/>
                </a:solidFill>
                <a:effectLst/>
                <a:latin typeface="Times New Roman, serif"/>
              </a:rPr>
              <a:t>Сделать снежинки из бумаги или ваты (рыхлые комочки). Объяснить ребенку, что такое снегопад и предложить ребенку сдувать "снежинки" с ладони.</a:t>
            </a: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ru-RU" b="0" i="0" u="none" strike="noStrike" dirty="0">
              <a:solidFill>
                <a:srgbClr val="181818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A9BADD51-A3FE-D640-97A6-6F64A9E4EF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kk-KZ" b="1" dirty="0">
                <a:solidFill>
                  <a:schemeClr val="bg1"/>
                </a:solidFill>
                <a:latin typeface="Times New Roman, serif"/>
              </a:rPr>
              <a:t>Упражнения для развития </a:t>
            </a:r>
            <a:r>
              <a:rPr lang="ru-RU" b="1" dirty="0">
                <a:solidFill>
                  <a:schemeClr val="bg1"/>
                </a:solidFill>
                <a:latin typeface="Times New Roman, serif"/>
              </a:rPr>
              <a:t>речевого</a:t>
            </a:r>
            <a:r>
              <a:rPr lang="kk-KZ" b="1" dirty="0">
                <a:solidFill>
                  <a:schemeClr val="bg1"/>
                </a:solidFill>
                <a:latin typeface="Times New Roman, serif"/>
              </a:rPr>
              <a:t> дыхания</a:t>
            </a:r>
            <a:endParaRPr lang="ru-KZ" b="1" dirty="0">
              <a:solidFill>
                <a:schemeClr val="bg1"/>
              </a:solidFill>
            </a:endParaRPr>
          </a:p>
        </p:txBody>
      </p:sp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BA93E9F5-EBFF-0549-BC10-B5984862F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296399" y="2214015"/>
            <a:ext cx="2430781" cy="364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2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12414C-F56D-D144-9521-538F3F60890D}"/>
              </a:ext>
            </a:extLst>
          </p:cNvPr>
          <p:cNvSpPr txBox="1"/>
          <p:nvPr/>
        </p:nvSpPr>
        <p:spPr>
          <a:xfrm>
            <a:off x="2013414" y="2447075"/>
            <a:ext cx="1017858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6900" i="1" dirty="0">
                <a:solidFill>
                  <a:schemeClr val="accent2"/>
                </a:solidFill>
                <a:latin typeface="Algerian" panose="020F0502020204030204" pitchFamily="34" charset="0"/>
              </a:rPr>
              <a:t>Спасибо за внимание! </a:t>
            </a:r>
          </a:p>
          <a:p>
            <a:pPr algn="l"/>
            <a:r>
              <a:rPr lang="ru-RU" sz="6900" i="1" dirty="0">
                <a:solidFill>
                  <a:schemeClr val="accent2"/>
                </a:solidFill>
                <a:latin typeface="Algerian" panose="020F0502020204030204" pitchFamily="34" charset="0"/>
              </a:rPr>
              <a:t>       Желаю удачи!</a:t>
            </a:r>
            <a:r>
              <a:rPr lang="ru-RU" sz="6900" i="1" dirty="0">
                <a:solidFill>
                  <a:schemeClr val="accent2"/>
                </a:solidFill>
              </a:rPr>
              <a:t>☀️</a:t>
            </a:r>
            <a:endParaRPr lang="ru-KZ" sz="6900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480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Савон</vt:lpstr>
      <vt:lpstr>Дыхательная гимнастика</vt:lpstr>
      <vt:lpstr>Для чего нужна дыхательная гимнастика?</vt:lpstr>
      <vt:lpstr>Упражнения для развития речевого дыхания</vt:lpstr>
      <vt:lpstr>Упражнения для развития речевого дыхания</vt:lpstr>
      <vt:lpstr>Упражнения для развития речевого дыхания</vt:lpstr>
      <vt:lpstr>Упражнения для развития речевого дыхания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Логопедические упражнения</dc:title>
  <dc:creator>Di A</dc:creator>
  <cp:lastModifiedBy>Di A</cp:lastModifiedBy>
  <cp:revision>1</cp:revision>
  <dcterms:created xsi:type="dcterms:W3CDTF">2022-01-16T13:59:53Z</dcterms:created>
  <dcterms:modified xsi:type="dcterms:W3CDTF">2022-01-16T18:34:13Z</dcterms:modified>
</cp:coreProperties>
</file>