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mp4" ContentType="video/mp4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tags" Target="tags/tag43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DD60-D7A7-4AF9-AA0A-B25AF92CA55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7D48-CFD7-4EE3-AAFA-DE0ACE9965D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DD60-D7A7-4AF9-AA0A-B25AF92CA55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7D48-CFD7-4EE3-AAFA-DE0ACE9965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DD60-D7A7-4AF9-AA0A-B25AF92CA55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7D48-CFD7-4EE3-AAFA-DE0ACE9965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DD60-D7A7-4AF9-AA0A-B25AF92CA55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7D48-CFD7-4EE3-AAFA-DE0ACE9965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DD60-D7A7-4AF9-AA0A-B25AF92CA55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AB7D48-CFD7-4EE3-AAFA-DE0ACE9965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DD60-D7A7-4AF9-AA0A-B25AF92CA55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7D48-CFD7-4EE3-AAFA-DE0ACE9965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DD60-D7A7-4AF9-AA0A-B25AF92CA55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7D48-CFD7-4EE3-AAFA-DE0ACE9965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DD60-D7A7-4AF9-AA0A-B25AF92CA55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7D48-CFD7-4EE3-AAFA-DE0ACE9965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DD60-D7A7-4AF9-AA0A-B25AF92CA55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7D48-CFD7-4EE3-AAFA-DE0ACE9965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DD60-D7A7-4AF9-AA0A-B25AF92CA55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7D48-CFD7-4EE3-AAFA-DE0ACE9965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DD60-D7A7-4AF9-AA0A-B25AF92CA55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7D48-CFD7-4EE3-AAFA-DE0ACE9965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EFDD60-D7A7-4AF9-AA0A-B25AF92CA55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AB7D48-CFD7-4EE3-AAFA-DE0ACE9965D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Tx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image" Target="../media/image16.jpeg" /><Relationship Id="rId5" Type="http://schemas.openxmlformats.org/officeDocument/2006/relationships/tags" Target="../tags/tag3.xml" /><Relationship Id="rId6" Type="http://schemas.openxmlformats.org/officeDocument/2006/relationships/video" Target="../media/media1.mp4" /><Relationship Id="rId7" Type="http://schemas.microsoft.com/office/2007/relationships/media" Target="../media/media1.mp4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7.jpeg" /><Relationship Id="rId11" Type="http://schemas.openxmlformats.org/officeDocument/2006/relationships/tags" Target="../tags/tag12.xml" /><Relationship Id="rId12" Type="http://schemas.openxmlformats.org/officeDocument/2006/relationships/image" Target="../media/image18.jpeg" /><Relationship Id="rId13" Type="http://schemas.openxmlformats.org/officeDocument/2006/relationships/tags" Target="../tags/tag13.xml" /><Relationship Id="rId2" Type="http://schemas.openxmlformats.org/officeDocument/2006/relationships/tags" Target="../tags/tag4.xml" /><Relationship Id="rId3" Type="http://schemas.openxmlformats.org/officeDocument/2006/relationships/tags" Target="../tags/tag5.xml" /><Relationship Id="rId4" Type="http://schemas.openxmlformats.org/officeDocument/2006/relationships/tags" Target="../tags/tag6.xml" /><Relationship Id="rId5" Type="http://schemas.openxmlformats.org/officeDocument/2006/relationships/tags" Target="../tags/tag7.xml" /><Relationship Id="rId6" Type="http://schemas.openxmlformats.org/officeDocument/2006/relationships/tags" Target="../tags/tag8.xml" /><Relationship Id="rId7" Type="http://schemas.openxmlformats.org/officeDocument/2006/relationships/tags" Target="../tags/tag9.xml" /><Relationship Id="rId8" Type="http://schemas.openxmlformats.org/officeDocument/2006/relationships/tags" Target="../tags/tag10.xml" /><Relationship Id="rId9" Type="http://schemas.openxmlformats.org/officeDocument/2006/relationships/tags" Target="../tags/tag1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image" Target="../media/image19.jpeg" /><Relationship Id="rId5" Type="http://schemas.openxmlformats.org/officeDocument/2006/relationships/tags" Target="../tags/tag16.xml" /><Relationship Id="rId6" Type="http://schemas.openxmlformats.org/officeDocument/2006/relationships/image" Target="../media/image20.jpeg" /><Relationship Id="rId7" Type="http://schemas.openxmlformats.org/officeDocument/2006/relationships/tags" Target="../tags/tag1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8.xml" /><Relationship Id="rId3" Type="http://schemas.openxmlformats.org/officeDocument/2006/relationships/tags" Target="../tags/tag19.xml" /><Relationship Id="rId4" Type="http://schemas.openxmlformats.org/officeDocument/2006/relationships/tags" Target="../tags/tag20.xml" /><Relationship Id="rId5" Type="http://schemas.openxmlformats.org/officeDocument/2006/relationships/tags" Target="../tags/tag21.xml" /><Relationship Id="rId6" Type="http://schemas.openxmlformats.org/officeDocument/2006/relationships/image" Target="../media/image21.jpeg" /><Relationship Id="rId7" Type="http://schemas.openxmlformats.org/officeDocument/2006/relationships/tags" Target="../tags/tag2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image" Target="../media/image22.jpeg" /><Relationship Id="rId8" Type="http://schemas.openxmlformats.org/officeDocument/2006/relationships/tags" Target="../tags/tag28.xml" /><Relationship Id="rId9" Type="http://schemas.openxmlformats.org/officeDocument/2006/relationships/tags" Target="../tags/tag29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0.xml" /><Relationship Id="rId3" Type="http://schemas.openxmlformats.org/officeDocument/2006/relationships/tags" Target="../tags/tag31.xml" /><Relationship Id="rId4" Type="http://schemas.openxmlformats.org/officeDocument/2006/relationships/tags" Target="../tags/tag3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3.xml" /><Relationship Id="rId3" Type="http://schemas.openxmlformats.org/officeDocument/2006/relationships/tags" Target="../tags/tag34.xml" /><Relationship Id="rId4" Type="http://schemas.openxmlformats.org/officeDocument/2006/relationships/image" Target="../media/image3.jpeg" /><Relationship Id="rId5" Type="http://schemas.openxmlformats.org/officeDocument/2006/relationships/tags" Target="../tags/tag35.xml" /><Relationship Id="rId6" Type="http://schemas.openxmlformats.org/officeDocument/2006/relationships/tags" Target="../tags/tag36.xml" /><Relationship Id="rId7" Type="http://schemas.openxmlformats.org/officeDocument/2006/relationships/tags" Target="../tags/tag37.xml" /><Relationship Id="rId8" Type="http://schemas.openxmlformats.org/officeDocument/2006/relationships/image" Target="../media/image23.jpeg" /><Relationship Id="rId9" Type="http://schemas.openxmlformats.org/officeDocument/2006/relationships/tags" Target="../tags/tag3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9.xml" /><Relationship Id="rId3" Type="http://schemas.openxmlformats.org/officeDocument/2006/relationships/tags" Target="../tags/tag40.xml" /><Relationship Id="rId4" Type="http://schemas.openxmlformats.org/officeDocument/2006/relationships/tags" Target="../tags/tag41.xml" /><Relationship Id="rId5" Type="http://schemas.openxmlformats.org/officeDocument/2006/relationships/image" Target="../media/image24.jpeg" /><Relationship Id="rId6" Type="http://schemas.openxmlformats.org/officeDocument/2006/relationships/tags" Target="../tags/tag4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Relationship Id="rId7" Type="http://schemas.openxmlformats.org/officeDocument/2006/relationships/image" Target="../media/image12.jpeg" /><Relationship Id="rId8" Type="http://schemas.openxmlformats.org/officeDocument/2006/relationships/image" Target="../media/image13.jpeg" /><Relationship Id="rId9" Type="http://schemas.openxmlformats.org/officeDocument/2006/relationships/image" Target="../media/image1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 Тақырыбы/Тема: «Красная книга Казахстана»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«Сөйлеуді дамыту» -«Развитие речи»</a:t>
            </a:r>
          </a:p>
        </p:txBody>
      </p:sp>
      <p:sp>
        <p:nvSpPr>
          <p:cNvPr id="4" name="AutoShape 2" descr="https://qansonar.com/media/k2/items/cache/fff4548682445ceca36c12620f894d26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0847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err="1" smtClean="0"/>
              <a:t>Физ.минутка </a:t>
            </a:r>
            <a:br>
              <a:rPr lang="ru-RU" err="1" smtClean="0"/>
            </a:br>
            <a:r>
              <a:rPr lang="ru-RU" err="1" smtClean="0"/>
              <a:t>«</a:t>
            </a:r>
            <a:r>
              <a:rPr lang="ru-RU"/>
              <a:t>Звери шли на водопой»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b="1"/>
              <a:t>Звери шли на водопой. За мамой-лосихой топал лосёнок, </a:t>
            </a:r>
            <a:r>
              <a:rPr lang="ru-RU" b="1" i="1" smtClean="0">
                <a:solidFill>
                  <a:srgbClr val="FFFF00"/>
                </a:solidFill>
              </a:rPr>
              <a:t>(Шагаем,  </a:t>
            </a:r>
            <a:r>
              <a:rPr lang="ru-RU" b="1" i="1">
                <a:solidFill>
                  <a:srgbClr val="FFFF00"/>
                </a:solidFill>
              </a:rPr>
              <a:t>громко топая.)</a:t>
            </a:r>
          </a:p>
          <a:p>
            <a:r>
              <a:rPr lang="ru-RU" b="1"/>
              <a:t>За мамой-лисицей крался лисенок, </a:t>
            </a:r>
            <a:r>
              <a:rPr lang="ru-RU" b="1" i="1">
                <a:solidFill>
                  <a:srgbClr val="FFFF00"/>
                </a:solidFill>
              </a:rPr>
              <a:t>(</a:t>
            </a:r>
            <a:r>
              <a:rPr lang="ru-RU" b="1" i="1" smtClean="0">
                <a:solidFill>
                  <a:srgbClr val="FFFF00"/>
                </a:solidFill>
              </a:rPr>
              <a:t>Крадемся </a:t>
            </a:r>
            <a:r>
              <a:rPr lang="ru-RU" b="1" i="1">
                <a:solidFill>
                  <a:srgbClr val="FFFF00"/>
                </a:solidFill>
              </a:rPr>
              <a:t>на носочках.)</a:t>
            </a:r>
          </a:p>
          <a:p>
            <a:r>
              <a:rPr lang="ru-RU" b="1"/>
              <a:t>За мамой-ежихой катился ежонок, </a:t>
            </a:r>
            <a:r>
              <a:rPr lang="ru-RU" b="1" i="1">
                <a:solidFill>
                  <a:srgbClr val="FFFF00"/>
                </a:solidFill>
              </a:rPr>
              <a:t>(</a:t>
            </a:r>
            <a:r>
              <a:rPr lang="ru-RU" b="1" i="1" smtClean="0">
                <a:solidFill>
                  <a:srgbClr val="FFFF00"/>
                </a:solidFill>
              </a:rPr>
              <a:t>Приседаем, </a:t>
            </a:r>
            <a:r>
              <a:rPr lang="ru-RU" b="1" i="1">
                <a:solidFill>
                  <a:srgbClr val="FFFF00"/>
                </a:solidFill>
              </a:rPr>
              <a:t>медленно двигаются вперед.)</a:t>
            </a:r>
          </a:p>
          <a:p>
            <a:r>
              <a:rPr lang="ru-RU" b="1"/>
              <a:t>За мамой-медведицей шел медвежонок, </a:t>
            </a:r>
            <a:r>
              <a:rPr lang="ru-RU" b="1" i="1">
                <a:solidFill>
                  <a:srgbClr val="FFFF00"/>
                </a:solidFill>
              </a:rPr>
              <a:t>(</a:t>
            </a:r>
            <a:r>
              <a:rPr lang="ru-RU" b="1" i="1" smtClean="0">
                <a:solidFill>
                  <a:srgbClr val="FFFF00"/>
                </a:solidFill>
              </a:rPr>
              <a:t>Идем вперевалку</a:t>
            </a:r>
            <a:r>
              <a:rPr lang="ru-RU" b="1" i="1">
                <a:solidFill>
                  <a:srgbClr val="FFFF00"/>
                </a:solidFill>
              </a:rPr>
              <a:t>.)</a:t>
            </a:r>
          </a:p>
          <a:p>
            <a:r>
              <a:rPr lang="ru-RU" b="1"/>
              <a:t>За мамою-белкой скакали бельчата, </a:t>
            </a:r>
            <a:r>
              <a:rPr lang="ru-RU" b="1" i="1">
                <a:solidFill>
                  <a:srgbClr val="FFFF00"/>
                </a:solidFill>
              </a:rPr>
              <a:t>(</a:t>
            </a:r>
            <a:r>
              <a:rPr lang="ru-RU" b="1" i="1" smtClean="0">
                <a:solidFill>
                  <a:srgbClr val="FFFF00"/>
                </a:solidFill>
              </a:rPr>
              <a:t>Скачем </a:t>
            </a:r>
            <a:r>
              <a:rPr lang="ru-RU" b="1" i="1">
                <a:solidFill>
                  <a:srgbClr val="FFFF00"/>
                </a:solidFill>
              </a:rPr>
              <a:t>вприсядку.)</a:t>
            </a:r>
          </a:p>
          <a:p>
            <a:r>
              <a:rPr lang="ru-RU" b="1"/>
              <a:t>За мамой-зайчихой – косые зайчата, </a:t>
            </a:r>
            <a:r>
              <a:rPr lang="ru-RU" b="1" i="1">
                <a:solidFill>
                  <a:srgbClr val="FFFF00"/>
                </a:solidFill>
              </a:rPr>
              <a:t>(</a:t>
            </a:r>
            <a:r>
              <a:rPr lang="ru-RU" b="1" i="1" smtClean="0">
                <a:solidFill>
                  <a:srgbClr val="FFFF00"/>
                </a:solidFill>
              </a:rPr>
              <a:t>Скачем </a:t>
            </a:r>
            <a:r>
              <a:rPr lang="ru-RU" b="1" i="1">
                <a:solidFill>
                  <a:srgbClr val="FFFF00"/>
                </a:solidFill>
              </a:rPr>
              <a:t>на прямых ногах.)</a:t>
            </a:r>
          </a:p>
          <a:p>
            <a:r>
              <a:rPr lang="ru-RU" b="1"/>
              <a:t>Волчица вела за собою волчат, </a:t>
            </a:r>
            <a:r>
              <a:rPr lang="ru-RU" b="1" i="1">
                <a:solidFill>
                  <a:srgbClr val="FFFF00"/>
                </a:solidFill>
              </a:rPr>
              <a:t>(</a:t>
            </a:r>
            <a:r>
              <a:rPr lang="ru-RU" b="1" i="1" smtClean="0">
                <a:solidFill>
                  <a:srgbClr val="FFFF00"/>
                </a:solidFill>
              </a:rPr>
              <a:t>Идем </a:t>
            </a:r>
            <a:r>
              <a:rPr lang="ru-RU" b="1" i="1">
                <a:solidFill>
                  <a:srgbClr val="FFFF00"/>
                </a:solidFill>
              </a:rPr>
              <a:t>на четвереньках.)</a:t>
            </a:r>
          </a:p>
          <a:p>
            <a:r>
              <a:rPr lang="ru-RU" b="1"/>
              <a:t>Все мамы и дети напиться хотят. </a:t>
            </a:r>
            <a:r>
              <a:rPr lang="ru-RU" b="1" i="1" smtClean="0">
                <a:solidFill>
                  <a:srgbClr val="FFFF00"/>
                </a:solidFill>
              </a:rPr>
              <a:t>(Делаем </a:t>
            </a:r>
            <a:r>
              <a:rPr lang="ru-RU" b="1" i="1">
                <a:solidFill>
                  <a:srgbClr val="FFFF00"/>
                </a:solidFill>
              </a:rPr>
              <a:t>движения языком – "лакают”.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8731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ИЗКУЛЬТМИНУТКА Звери.mp4">
            <a:hlinkClick action="ppaction://media"/>
          </p:cNvPr>
          <p:cNvPicPr>
            <a:picLocks noGrp="1" noChangeAspect="1"/>
          </p:cNvPicPr>
          <p:nvPr>
            <p:ph idx="1"/>
            <a:videoFile r:link="rId6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26630"/>
            <a:ext cx="9215682" cy="64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94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smtClean="0"/>
              <a:t> Игра «Угадай животное»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196752"/>
            <a:ext cx="8229600" cy="5112608"/>
          </a:xfrm>
        </p:spPr>
        <p:txBody>
          <a:bodyPr/>
          <a:lstStyle/>
          <a:p>
            <a:r>
              <a:rPr lang="ru-RU" b="1"/>
              <a:t>Рыжая, хитрая, ловит зайцев</a:t>
            </a:r>
            <a:r>
              <a:rPr lang="ru-RU" b="1" smtClean="0"/>
              <a:t>.</a:t>
            </a:r>
          </a:p>
          <a:p>
            <a:r>
              <a:rPr lang="ru-RU" b="1" smtClean="0"/>
              <a:t>Как узнали?</a:t>
            </a:r>
            <a:endParaRPr lang="ru-RU" b="1"/>
          </a:p>
          <a:p>
            <a:endParaRPr lang="ru-RU" b="1" smtClean="0"/>
          </a:p>
          <a:p>
            <a:endParaRPr lang="ru-RU" b="1"/>
          </a:p>
          <a:p>
            <a:endParaRPr lang="ru-RU" b="1" smtClean="0"/>
          </a:p>
          <a:p>
            <a:pPr marL="137160" indent="0">
              <a:buNone/>
            </a:pPr>
            <a:r>
              <a:rPr lang="ru-RU" b="1" smtClean="0"/>
              <a:t>Большой</a:t>
            </a:r>
            <a:r>
              <a:rPr lang="ru-RU" b="1"/>
              <a:t>, косолапый, </a:t>
            </a:r>
            <a:r>
              <a:rPr lang="ru-RU" b="1" smtClean="0"/>
              <a:t>зимой </a:t>
            </a:r>
            <a:r>
              <a:rPr lang="ru-RU" b="1"/>
              <a:t>спит в берлоге. </a:t>
            </a:r>
            <a:endParaRPr lang="ru-RU" b="1" smtClean="0"/>
          </a:p>
          <a:p>
            <a:pPr marL="137160" indent="0">
              <a:buNone/>
            </a:pPr>
            <a:r>
              <a:rPr lang="ru-RU" b="1" smtClean="0"/>
              <a:t>Как узнали?</a:t>
            </a:r>
            <a:endParaRPr lang="ru-RU" b="1"/>
          </a:p>
        </p:txBody>
      </p:sp>
      <p:sp>
        <p:nvSpPr>
          <p:cNvPr id="4" name="AutoShape 2" descr="https://media1.tenor.com/images/16dcf118102ff4df3043c5027c9a34c9/tenor.gif?itemid=1520890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media1.tenor.com/images/16dcf118102ff4df3043c5027c9a34c9/tenor.gif?itemid=1520890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.gifer.com/O2OQ.gif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.gifer.com/O2OQ.gif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i.gifer.com/DDlh.gif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://1.bp.blogspot.com/-g2DbkH40AGo/TefT6HdUT5I/AAAAAAAAAQw/40CyHu8RvRc/s1600/second.gif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283968" y="1052736"/>
            <a:ext cx="4400385" cy="28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3d-galleru.ru/cards/4/42/oprzt1ahrxaiiv7/medved.gif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4293096"/>
            <a:ext cx="1607045" cy="24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25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r>
              <a:rPr lang="ru-RU"/>
              <a:t>Трусливый, летом серый, а зимой белый; длинные уши, а хвост </a:t>
            </a:r>
            <a:r>
              <a:rPr lang="ru-RU" smtClean="0"/>
              <a:t>короткий</a:t>
            </a:r>
          </a:p>
          <a:p>
            <a:r>
              <a:rPr lang="ru-RU" smtClean="0"/>
              <a:t>По каким признакам догадались?</a:t>
            </a:r>
          </a:p>
          <a:p>
            <a:endParaRPr lang="ru-RU"/>
          </a:p>
          <a:p>
            <a:endParaRPr lang="ru-RU" smtClean="0"/>
          </a:p>
          <a:p>
            <a:endParaRPr lang="ru-RU"/>
          </a:p>
          <a:p>
            <a:pPr marL="137160" indent="0">
              <a:buNone/>
            </a:pPr>
            <a:r>
              <a:rPr lang="ru-RU" smtClean="0"/>
              <a:t>Маленький</a:t>
            </a:r>
            <a:r>
              <a:rPr lang="ru-RU"/>
              <a:t>, колючий, на иголках носит яблоки и грибы </a:t>
            </a:r>
            <a:endParaRPr lang="ru-RU" smtClean="0"/>
          </a:p>
          <a:p>
            <a:r>
              <a:rPr lang="ru-RU" smtClean="0"/>
              <a:t>Как догадались?</a:t>
            </a:r>
            <a:endParaRPr lang="ru-RU"/>
          </a:p>
        </p:txBody>
      </p:sp>
      <p:pic>
        <p:nvPicPr>
          <p:cNvPr id="9218" name="Picture 2" descr="https://acegif.com/wp-content/gifs/dancing-rabbit-22.gi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476672"/>
            <a:ext cx="2345753" cy="27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pinimg.com/originals/55/38/7e/55387ec85c0e4c218e2d82137c074c69.gi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8478" y="4149079"/>
            <a:ext cx="2373802" cy="23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50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Ребята</a:t>
            </a:r>
            <a:r>
              <a:rPr lang="ru-RU" smtClean="0"/>
              <a:t>, а как </a:t>
            </a:r>
            <a:r>
              <a:rPr lang="ru-RU"/>
              <a:t>мы можем защитить нашу природу 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b="1"/>
              <a:t>Правильно соблюдать элементарные правила поведения в </a:t>
            </a:r>
            <a:r>
              <a:rPr lang="ru-RU" b="1" smtClean="0"/>
              <a:t>лесу. Давайте их вспомним!</a:t>
            </a:r>
            <a:endParaRPr lang="ru-RU" b="1"/>
          </a:p>
        </p:txBody>
      </p:sp>
      <p:sp>
        <p:nvSpPr>
          <p:cNvPr id="4" name="AutoShape 2" descr="https://placepic.ru/wp-content/uploads/2021/06/image3.jpg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564904"/>
            <a:ext cx="5400600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049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4" descr="https://placepic.ru/wp-content/uploads/2021/06/image3.jpg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s://ds05.infourok.ru/uploads/ex/0a58/0010718f-ccedde0f/img8.jpg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282" y="14898"/>
            <a:ext cx="9141854" cy="514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2411760" y="5317172"/>
            <a:ext cx="45111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smtClean="0">
                <a:solidFill>
                  <a:srgbClr val="FF0000"/>
                </a:solidFill>
              </a:rPr>
              <a:t>Молодцы! </a:t>
            </a:r>
            <a:endParaRPr lang="ru-RU" sz="7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61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Наше занятие подошло к концу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412776"/>
            <a:ext cx="8229600" cy="4896584"/>
          </a:xfrm>
        </p:spPr>
        <p:txBody>
          <a:bodyPr/>
          <a:lstStyle/>
          <a:p>
            <a:r>
              <a:rPr lang="ru-RU" b="1"/>
              <a:t>Что означает «Красная книга</a:t>
            </a:r>
            <a:r>
              <a:rPr lang="ru-RU" b="1" smtClean="0"/>
              <a:t>»?</a:t>
            </a:r>
          </a:p>
          <a:p>
            <a:r>
              <a:rPr lang="ru-RU" b="1" smtClean="0"/>
              <a:t>Какие страницы есть в этой книге?</a:t>
            </a:r>
          </a:p>
          <a:p>
            <a:r>
              <a:rPr lang="ru-RU" b="1" smtClean="0"/>
              <a:t>Каких животных и птиц </a:t>
            </a:r>
            <a:r>
              <a:rPr lang="ru-RU" b="1"/>
              <a:t>К</a:t>
            </a:r>
            <a:r>
              <a:rPr lang="ru-RU" b="1" smtClean="0"/>
              <a:t>азахстана вы запомнили?</a:t>
            </a:r>
          </a:p>
          <a:p>
            <a:r>
              <a:rPr lang="ru-RU" b="1">
                <a:solidFill>
                  <a:srgbClr val="FFC000"/>
                </a:solidFill>
              </a:rPr>
              <a:t>Давайте мы сами никогда не будем сами их обижать и не дадим их другим в обиду. -Расскажем всем знакомым о беззащитных растениях и цветах. И тогда наша Земля будет добрым и красивым домом для всех людей, для всех животных, для всех растений. </a:t>
            </a:r>
          </a:p>
        </p:txBody>
      </p:sp>
    </p:spTree>
    <p:extLst>
      <p:ext uri="{BB962C8B-B14F-4D97-AF65-F5344CB8AC3E}">
        <p14:creationId xmlns:p14="http://schemas.microsoft.com/office/powerpoint/2010/main" val="3035887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60648"/>
            <a:ext cx="8229600" cy="6048712"/>
          </a:xfrm>
        </p:spPr>
        <p:txBody>
          <a:bodyPr>
            <a:normAutofit fontScale="92500" lnSpcReduction="10000"/>
          </a:bodyPr>
          <a:lstStyle/>
          <a:p>
            <a:r>
              <a:rPr lang="ru-RU" b="1"/>
              <a:t>Послушайте, какие красивые стихи написал об </a:t>
            </a:r>
            <a:r>
              <a:rPr lang="ru-RU" b="1" smtClean="0"/>
              <a:t>этом </a:t>
            </a:r>
            <a:r>
              <a:rPr lang="ru-RU" b="1"/>
              <a:t>поэт Л. Дайнеко</a:t>
            </a:r>
            <a:r>
              <a:rPr lang="ru-RU" b="1" smtClean="0"/>
              <a:t>.</a:t>
            </a:r>
          </a:p>
          <a:p>
            <a:r>
              <a:rPr lang="ru-RU" b="1" i="1">
                <a:solidFill>
                  <a:srgbClr val="002060"/>
                </a:solidFill>
              </a:rPr>
              <a:t>Есть на земле огромный дом</a:t>
            </a:r>
          </a:p>
          <a:p>
            <a:r>
              <a:rPr lang="ru-RU" b="1" i="1">
                <a:solidFill>
                  <a:srgbClr val="002060"/>
                </a:solidFill>
              </a:rPr>
              <a:t>Под крышей голубой,</a:t>
            </a:r>
          </a:p>
          <a:p>
            <a:r>
              <a:rPr lang="ru-RU" b="1" i="1">
                <a:solidFill>
                  <a:srgbClr val="002060"/>
                </a:solidFill>
              </a:rPr>
              <a:t>Живут в нем солнце, дождь и гром,</a:t>
            </a:r>
          </a:p>
          <a:p>
            <a:r>
              <a:rPr lang="ru-RU" b="1" i="1">
                <a:solidFill>
                  <a:srgbClr val="002060"/>
                </a:solidFill>
              </a:rPr>
              <a:t>Лес и морской прибой.</a:t>
            </a:r>
          </a:p>
          <a:p>
            <a:r>
              <a:rPr lang="ru-RU" b="1" i="1">
                <a:solidFill>
                  <a:srgbClr val="002060"/>
                </a:solidFill>
              </a:rPr>
              <a:t>Живут в нем птицы и цветы,</a:t>
            </a:r>
          </a:p>
          <a:p>
            <a:r>
              <a:rPr lang="ru-RU" b="1" i="1">
                <a:solidFill>
                  <a:srgbClr val="002060"/>
                </a:solidFill>
              </a:rPr>
              <a:t>Веселый звон ручья.</a:t>
            </a:r>
          </a:p>
          <a:p>
            <a:r>
              <a:rPr lang="ru-RU" b="1" i="1">
                <a:solidFill>
                  <a:srgbClr val="002060"/>
                </a:solidFill>
              </a:rPr>
              <a:t>Живешь в том светлом доме ты.</a:t>
            </a:r>
          </a:p>
          <a:p>
            <a:r>
              <a:rPr lang="ru-RU" b="1" i="1">
                <a:solidFill>
                  <a:srgbClr val="002060"/>
                </a:solidFill>
              </a:rPr>
              <a:t>И все твои друзья.</a:t>
            </a:r>
          </a:p>
          <a:p>
            <a:r>
              <a:rPr lang="ru-RU" b="1" i="1">
                <a:solidFill>
                  <a:srgbClr val="002060"/>
                </a:solidFill>
              </a:rPr>
              <a:t>Куда б дороги не вели,</a:t>
            </a:r>
          </a:p>
          <a:p>
            <a:r>
              <a:rPr lang="ru-RU" b="1" i="1">
                <a:solidFill>
                  <a:srgbClr val="002060"/>
                </a:solidFill>
              </a:rPr>
              <a:t>Всегда ты будешь в нем.</a:t>
            </a:r>
          </a:p>
          <a:p>
            <a:r>
              <a:rPr lang="ru-RU" b="1" i="1">
                <a:solidFill>
                  <a:srgbClr val="002060"/>
                </a:solidFill>
              </a:rPr>
              <a:t>Природою родной земли</a:t>
            </a:r>
          </a:p>
          <a:p>
            <a:r>
              <a:rPr lang="ru-RU" b="1" i="1">
                <a:solidFill>
                  <a:srgbClr val="002060"/>
                </a:solidFill>
              </a:rPr>
              <a:t>Зовется этот дом.</a:t>
            </a:r>
          </a:p>
          <a:p>
            <a:endParaRPr lang="ru-RU" b="1"/>
          </a:p>
        </p:txBody>
      </p:sp>
      <p:pic>
        <p:nvPicPr>
          <p:cNvPr id="12290" name="Picture 2" descr="https://i.pinimg.com/originals/37/26/fd/3726fd2a54da33f225fff73f718dd834.gi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4221088"/>
            <a:ext cx="43434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fastpic.co/images/EZ.gif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mirgifok.com/data/photo/photo_1/zhivie_kartinki_1077/720.gif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https://i.pinimg.com/originals/c4/5a/6e/c45a6e4c8e5ef9ae7764a79f6d9e5dd9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1023869"/>
            <a:ext cx="2703749" cy="258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2987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9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24386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r>
              <a:rPr lang="ru-RU" b="1" err="1">
                <a:solidFill>
                  <a:schemeClr val="tx2"/>
                </a:solidFill>
              </a:rPr>
              <a:t>Мақсаты/ Цель: </a:t>
            </a:r>
            <a:endParaRPr lang="ru-RU" b="1" smtClean="0">
              <a:solidFill>
                <a:schemeClr val="tx2"/>
              </a:solidFill>
            </a:endParaRPr>
          </a:p>
          <a:p>
            <a:r>
              <a:rPr lang="ru-RU" b="1" smtClean="0"/>
              <a:t>Воспитание </a:t>
            </a:r>
            <a:r>
              <a:rPr lang="ru-RU" b="1"/>
              <a:t>добрых чувств, любопытства, любознательности, эстетического восприятия, переживания, связанного с красотой окружающего мира и бережным отношением к нему.</a:t>
            </a:r>
          </a:p>
        </p:txBody>
      </p:sp>
      <p:sp>
        <p:nvSpPr>
          <p:cNvPr id="4" name="AutoShape 2" descr="https://qansonar.com/media/k2/items/cache/fff4548682445ceca36c12620f894d26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"/>
          <a:stretch>
            <a:fillRect/>
          </a:stretch>
        </p:blipFill>
        <p:spPr bwMode="auto">
          <a:xfrm rot="1535719">
            <a:off x="5508683" y="3091931"/>
            <a:ext cx="2419599" cy="327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i.pinimg.com/originals/37/26/fd/3726fd2a54da33f225fff73f718dd83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64" y="3284984"/>
            <a:ext cx="4539168" cy="22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7101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Уважаемые родители!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b="1">
                <a:solidFill>
                  <a:schemeClr val="tx2"/>
                </a:solidFill>
              </a:rPr>
              <a:t>Объясните, пожалуйста, ребёнку задания, сфотографируйте его в процессе их выполнения  и поделитесь этой информацией с воспитателями. </a:t>
            </a:r>
            <a:br>
              <a:rPr lang="ru-RU" sz="3600" b="1">
                <a:solidFill>
                  <a:schemeClr val="tx2"/>
                </a:solidFill>
              </a:rPr>
            </a:br>
            <a:r>
              <a:rPr lang="ru-RU" sz="3600" b="1">
                <a:solidFill>
                  <a:schemeClr val="tx2"/>
                </a:solidFill>
              </a:rPr>
              <a:t>Спасибо за помощь!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22619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Здравствуйте, ребята!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r>
              <a:rPr lang="ru-RU" b="1" smtClean="0"/>
              <a:t>Посмотрите, сегодня нам с вами прислали посылку. Давайте посмотрим, что в ней.</a:t>
            </a:r>
          </a:p>
          <a:p>
            <a:r>
              <a:rPr lang="ru-RU" b="1" smtClean="0">
                <a:solidFill>
                  <a:srgbClr val="FF0000"/>
                </a:solidFill>
              </a:rPr>
              <a:t>Это Красная книга Казахстана.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" name="AutoShape 2" descr="https://www.tcdsb.org/ProgramsServices/SchoolProgramsK12/AcademicICT/projectnext/PublishingImages/box_opening_up_closing_500_clr_803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media.baamboozle.com/uploads/images/82679/1628652020_1904156_url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https://media.baamboozle.com/uploads/images/82679/1628652020_1904156_url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https://thumbs.gfycat.com/ReflectingConstantIcelandicsheepdog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6423" y="2852936"/>
            <a:ext cx="4487399" cy="364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 b="10"/>
          <a:stretch>
            <a:fillRect/>
          </a:stretch>
        </p:blipFill>
        <p:spPr bwMode="auto">
          <a:xfrm>
            <a:off x="1691680" y="3284984"/>
            <a:ext cx="2518759" cy="336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400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</p:spPr>
        <p:txBody>
          <a:bodyPr>
            <a:normAutofit/>
          </a:bodyPr>
          <a:lstStyle/>
          <a:p>
            <a:r>
              <a:rPr lang="ru-RU" sz="2400" b="1"/>
              <a:t>Ребята, в нашей стране живет много животных, растений и птиц. Но среди них есть такие животные, растения и птицы, которых осталось очень мало. Их так и называют – редкие</a:t>
            </a:r>
            <a:r>
              <a:rPr lang="ru-RU" sz="2400" b="1" smtClean="0"/>
              <a:t>.</a:t>
            </a:r>
          </a:p>
          <a:p>
            <a:r>
              <a:rPr lang="ru-RU" sz="2400" b="1">
                <a:solidFill>
                  <a:srgbClr val="FFFF00"/>
                </a:solidFill>
              </a:rPr>
              <a:t>Как вы думаете, что </a:t>
            </a:r>
            <a:r>
              <a:rPr lang="ru-RU" sz="2400" b="1" smtClean="0">
                <a:solidFill>
                  <a:srgbClr val="FFFF00"/>
                </a:solidFill>
              </a:rPr>
              <a:t>обозначает </a:t>
            </a:r>
            <a:r>
              <a:rPr lang="ru-RU" sz="2400" b="1">
                <a:solidFill>
                  <a:srgbClr val="FFFF00"/>
                </a:solidFill>
              </a:rPr>
              <a:t>слово «редкий</a:t>
            </a:r>
            <a:r>
              <a:rPr lang="ru-RU" sz="2400" b="1" smtClean="0">
                <a:solidFill>
                  <a:srgbClr val="FFFF00"/>
                </a:solidFill>
              </a:rPr>
              <a:t>»?</a:t>
            </a:r>
          </a:p>
          <a:p>
            <a:r>
              <a:rPr lang="ru-RU" sz="2400" b="1"/>
              <a:t>Люди должны обращаться с родной природой бережно. Часто бывает так, что дикие животные не могут защитить себя: ни птицы, ни насекомые, ни звери.</a:t>
            </a:r>
          </a:p>
        </p:txBody>
      </p:sp>
      <p:sp>
        <p:nvSpPr>
          <p:cNvPr id="4" name="AutoShape 2" descr="https://ds05.infourok.ru/uploads/ex/10b2/000ea329-e63a8b4b/img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3429000"/>
            <a:ext cx="4392488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48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192728"/>
          </a:xfrm>
        </p:spPr>
        <p:txBody>
          <a:bodyPr/>
          <a:lstStyle/>
          <a:p>
            <a:r>
              <a:rPr lang="ru-RU" b="1"/>
              <a:t>И вот ученые решили издать Красную Книгу. </a:t>
            </a:r>
            <a:r>
              <a:rPr lang="ru-RU" b="1">
                <a:solidFill>
                  <a:srgbClr val="FFFF00"/>
                </a:solidFill>
              </a:rPr>
              <a:t>Но почему именно красную, а не какого-либо </a:t>
            </a:r>
            <a:r>
              <a:rPr lang="ru-RU" b="1" smtClean="0">
                <a:solidFill>
                  <a:srgbClr val="FFFF00"/>
                </a:solidFill>
              </a:rPr>
              <a:t>другого </a:t>
            </a:r>
            <a:r>
              <a:rPr lang="ru-RU" b="1">
                <a:solidFill>
                  <a:srgbClr val="FFFF00"/>
                </a:solidFill>
              </a:rPr>
              <a:t>цвета</a:t>
            </a:r>
            <a:r>
              <a:rPr lang="ru-RU" b="1" smtClean="0">
                <a:solidFill>
                  <a:srgbClr val="FFFF00"/>
                </a:solidFill>
              </a:rPr>
              <a:t>?</a:t>
            </a:r>
          </a:p>
          <a:p>
            <a:r>
              <a:rPr lang="ru-RU" b="1"/>
              <a:t>Правильно! Потому что красный цвет – цвет опасности! Внимание! Он как красный сигнал светофора предупреждает «Осторожно</a:t>
            </a:r>
            <a:r>
              <a:rPr lang="ru-RU" b="1" smtClean="0"/>
              <a:t>!</a:t>
            </a:r>
          </a:p>
          <a:p>
            <a:endParaRPr lang="ru-RU" b="1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 b="10"/>
          <a:stretch>
            <a:fillRect/>
          </a:stretch>
        </p:blipFill>
        <p:spPr bwMode="auto">
          <a:xfrm>
            <a:off x="1111642" y="3356992"/>
            <a:ext cx="2380238" cy="317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3354496"/>
            <a:ext cx="45365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rgbClr val="FFC000"/>
                </a:solidFill>
              </a:rPr>
              <a:t>Вот так выглядит Красная Книга Казахстана. </a:t>
            </a:r>
            <a:endParaRPr lang="ru-RU" b="1" smtClean="0">
              <a:solidFill>
                <a:srgbClr val="FFC000"/>
              </a:solidFill>
            </a:endParaRPr>
          </a:p>
          <a:p>
            <a:r>
              <a:rPr lang="ru-RU" b="1" smtClean="0">
                <a:solidFill>
                  <a:srgbClr val="FFC000"/>
                </a:solidFill>
              </a:rPr>
              <a:t>Она </a:t>
            </a:r>
            <a:r>
              <a:rPr lang="ru-RU" b="1">
                <a:solidFill>
                  <a:srgbClr val="FFC000"/>
                </a:solidFill>
              </a:rPr>
              <a:t>информирует, какие виды животных и растений находится в опасности</a:t>
            </a:r>
            <a:r>
              <a:rPr lang="ru-RU" b="1" smtClean="0">
                <a:solidFill>
                  <a:srgbClr val="FFC000"/>
                </a:solidFill>
              </a:rPr>
              <a:t>.</a:t>
            </a:r>
          </a:p>
          <a:p>
            <a:r>
              <a:rPr lang="ru-RU" b="1" smtClean="0">
                <a:solidFill>
                  <a:srgbClr val="FFC000"/>
                </a:solidFill>
              </a:rPr>
              <a:t> </a:t>
            </a:r>
            <a:r>
              <a:rPr lang="ru-RU" b="1">
                <a:solidFill>
                  <a:srgbClr val="FFC000"/>
                </a:solidFill>
              </a:rPr>
              <a:t>Советует, как сохранить эти редкие виды растений и животных. </a:t>
            </a:r>
            <a:endParaRPr lang="ru-RU" b="1" smtClean="0">
              <a:solidFill>
                <a:srgbClr val="FFC000"/>
              </a:solidFill>
            </a:endParaRPr>
          </a:p>
          <a:p>
            <a:r>
              <a:rPr lang="ru-RU" sz="2800" b="1" smtClean="0">
                <a:solidFill>
                  <a:srgbClr val="FFC000"/>
                </a:solidFill>
              </a:rPr>
              <a:t>Страницы </a:t>
            </a:r>
            <a:r>
              <a:rPr lang="ru-RU" sz="2800" b="1">
                <a:solidFill>
                  <a:srgbClr val="FFC000"/>
                </a:solidFill>
              </a:rPr>
              <a:t>у книги цветные.</a:t>
            </a:r>
          </a:p>
        </p:txBody>
      </p:sp>
    </p:spTree>
    <p:extLst>
      <p:ext uri="{BB962C8B-B14F-4D97-AF65-F5344CB8AC3E}">
        <p14:creationId xmlns:p14="http://schemas.microsoft.com/office/powerpoint/2010/main" val="1400069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 fontScale="85000" lnSpcReduction="20000"/>
          </a:bodyPr>
          <a:lstStyle/>
          <a:p>
            <a:r>
              <a:rPr lang="ru-RU" b="1" u="sng">
                <a:solidFill>
                  <a:srgbClr val="FF0000"/>
                </a:solidFill>
              </a:rPr>
              <a:t>На красных листах </a:t>
            </a:r>
            <a:r>
              <a:rPr lang="ru-RU" b="1"/>
              <a:t>помещены сведения о видах, находящихся под угрозой исчезновения и которые уже невозможно спасти без специальных мер охраны.</a:t>
            </a:r>
          </a:p>
          <a:p>
            <a:r>
              <a:rPr lang="ru-RU" b="1" u="sng">
                <a:solidFill>
                  <a:srgbClr val="FFFF00"/>
                </a:solidFill>
              </a:rPr>
              <a:t>На желтых листах </a:t>
            </a:r>
            <a:r>
              <a:rPr lang="ru-RU" b="1"/>
              <a:t>- уязвимые виды. Эти виды встречаются достаточно, но их численность очень быстро сокращается.</a:t>
            </a:r>
          </a:p>
          <a:p>
            <a:r>
              <a:rPr lang="ru-RU" b="1" u="sng"/>
              <a:t>На белых листах </a:t>
            </a:r>
            <a:r>
              <a:rPr lang="ru-RU" b="1"/>
              <a:t>помещены сведения о редких видах растений и животных. Эти виды не находятся под угрозой вымирания, встречаются очень редко, на ограниченных территориях, поэтому могут скоро исчезнуть.</a:t>
            </a:r>
          </a:p>
          <a:p>
            <a:r>
              <a:rPr lang="ru-RU" b="1" u="sng">
                <a:solidFill>
                  <a:schemeClr val="tx1">
                    <a:lumMod val="65000"/>
                  </a:schemeClr>
                </a:solidFill>
              </a:rPr>
              <a:t>На серых листах </a:t>
            </a:r>
            <a:r>
              <a:rPr lang="ru-RU" b="1"/>
              <a:t>— сведения о мало изученных и редких видах. Возможно, они находятся под угрозой, но так как нет достаточной информации, то нельзя оценить, к какой группе они относятся.</a:t>
            </a:r>
          </a:p>
          <a:p>
            <a:r>
              <a:rPr lang="ru-RU" b="1" u="sng">
                <a:solidFill>
                  <a:srgbClr val="00B050"/>
                </a:solidFill>
              </a:rPr>
              <a:t>На зеленых листах </a:t>
            </a:r>
            <a:r>
              <a:rPr lang="ru-RU" b="1"/>
              <a:t>— сведения о восстановленных видах и находящихся вне опасности.</a:t>
            </a:r>
          </a:p>
          <a:p>
            <a:r>
              <a:rPr lang="ru-RU" b="1" u="sng">
                <a:solidFill>
                  <a:schemeClr val="bg1"/>
                </a:solidFill>
              </a:rPr>
              <a:t>Черными страницы </a:t>
            </a:r>
            <a:r>
              <a:rPr lang="ru-RU" b="1"/>
              <a:t>стали тогда, когда вообще с лица Земли исчезли некоторые виды.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213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pPr algn="ctr"/>
            <a:r>
              <a:rPr lang="ru-RU" b="1" smtClean="0"/>
              <a:t>Назовите знакомых вам животных и птиц Казахстана</a:t>
            </a:r>
            <a:endParaRPr lang="ru-RU" b="1"/>
          </a:p>
        </p:txBody>
      </p:sp>
      <p:pic>
        <p:nvPicPr>
          <p:cNvPr id="4" name="Picture 3" descr="красный вол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196753"/>
            <a:ext cx="1758817" cy="2160240"/>
          </a:xfrm>
          <a:prstGeom prst="rect">
            <a:avLst/>
          </a:prstGeom>
          <a:ln w="76200">
            <a:solidFill>
              <a:srgbClr val="FFFF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071" y="1185735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/>
              <a:t>Красный волк</a:t>
            </a:r>
            <a:endParaRPr lang="ru-RU" b="1"/>
          </a:p>
        </p:txBody>
      </p:sp>
      <p:sp>
        <p:nvSpPr>
          <p:cNvPr id="6" name="AutoShape 5" descr="https://i.gifer.com/MMUH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132" y="1377136"/>
            <a:ext cx="2651113" cy="1491251"/>
          </a:xfrm>
          <a:prstGeom prst="rect">
            <a:avLst/>
          </a:prstGeom>
          <a:ln w="76200">
            <a:solidFill>
              <a:srgbClr val="FF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26132" y="2433301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/>
              <a:t>Ирбис или снежный барс</a:t>
            </a:r>
            <a:endParaRPr lang="ru-RU" b="1"/>
          </a:p>
        </p:txBody>
      </p:sp>
      <p:pic>
        <p:nvPicPr>
          <p:cNvPr id="12" name="Picture 3" descr="карака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071" y="1032369"/>
            <a:ext cx="1649699" cy="1836018"/>
          </a:xfrm>
          <a:prstGeom prst="rect">
            <a:avLst/>
          </a:prstGeom>
          <a:ln w="76200">
            <a:solidFill>
              <a:srgbClr val="FF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8371" y="2420888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>
                <a:solidFill>
                  <a:schemeClr val="bg1"/>
                </a:solidFill>
              </a:rPr>
              <a:t>каракал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7" y="3550802"/>
            <a:ext cx="2107062" cy="1512168"/>
          </a:xfrm>
          <a:prstGeom prst="rect">
            <a:avLst/>
          </a:prstGeom>
          <a:ln w="76200">
            <a:solidFill>
              <a:srgbClr val="FF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9193" y="457968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>
                <a:solidFill>
                  <a:schemeClr val="bg1"/>
                </a:solidFill>
              </a:rPr>
              <a:t>сайгак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1" name="AutoShape 9" descr="https://web-zoopark.ru/wp-content/uploads/2018/07/1-20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3862" y="3204941"/>
            <a:ext cx="2335654" cy="1614521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57923" y="450870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/>
              <a:t>кулан</a:t>
            </a:r>
            <a:endParaRPr lang="ru-RU" b="1"/>
          </a:p>
        </p:txBody>
      </p:sp>
      <p:pic>
        <p:nvPicPr>
          <p:cNvPr id="5132" name="Picture 12" descr="http://itd3.mycdn.me/image?id=905231736542&amp;t=20&amp;plc=MOBILE&amp;tkn=*xtPw1gQ-43CCjqxmJsi77TcWL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071" y="3209892"/>
            <a:ext cx="2195604" cy="1554456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92358" y="4324037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>
                <a:solidFill>
                  <a:schemeClr val="bg1"/>
                </a:solidFill>
              </a:rPr>
              <a:t>фламинго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5" name="AutoShape 14" descr="https://o-prirode.ru/wp-content/uploads/2021/05/izobrazhenie_2021-05-30_01485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5910" y="5136944"/>
            <a:ext cx="1932314" cy="1449236"/>
          </a:xfrm>
          <a:prstGeom prst="rect">
            <a:avLst/>
          </a:prstGeom>
          <a:ln w="76200">
            <a:solidFill>
              <a:srgbClr val="FFFF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48064" y="51047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chemeClr val="bg1"/>
                </a:solidFill>
              </a:rPr>
              <a:t>Лебедь -кликун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660" y="5289418"/>
            <a:ext cx="2263696" cy="1414810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09777" y="6334896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>
                <a:solidFill>
                  <a:schemeClr val="bg1"/>
                </a:solidFill>
              </a:rPr>
              <a:t>Сокол бородач</a:t>
            </a:r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9348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Поиграем в игру « Кто у кого?»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>
            <a:normAutofit lnSpcReduction="10000"/>
          </a:bodyPr>
          <a:lstStyle/>
          <a:p>
            <a:r>
              <a:rPr lang="ru-RU" smtClean="0"/>
              <a:t>У лисы – лисёнок</a:t>
            </a:r>
          </a:p>
          <a:p>
            <a:r>
              <a:rPr lang="ru-RU" smtClean="0"/>
              <a:t>У волчицы- волчонок</a:t>
            </a:r>
          </a:p>
          <a:p>
            <a:r>
              <a:rPr lang="ru-RU" smtClean="0"/>
              <a:t>У барса – барсёнок</a:t>
            </a:r>
          </a:p>
          <a:p>
            <a:r>
              <a:rPr lang="ru-RU" smtClean="0"/>
              <a:t>У каракала – каракулёнок</a:t>
            </a:r>
          </a:p>
          <a:p>
            <a:r>
              <a:rPr lang="ru-RU" smtClean="0"/>
              <a:t>У сайгака – сайгачонок</a:t>
            </a:r>
          </a:p>
          <a:p>
            <a:r>
              <a:rPr lang="ru-RU" smtClean="0"/>
              <a:t>У зайца – зайчонок</a:t>
            </a:r>
          </a:p>
          <a:p>
            <a:r>
              <a:rPr lang="ru-RU" smtClean="0"/>
              <a:t>У кулана – куланёнок</a:t>
            </a:r>
          </a:p>
          <a:p>
            <a:r>
              <a:rPr lang="ru-RU" smtClean="0"/>
              <a:t>У кабана – поросёнок</a:t>
            </a:r>
          </a:p>
          <a:p>
            <a:r>
              <a:rPr lang="ru-RU" smtClean="0"/>
              <a:t>У лебеда – лебедёнок</a:t>
            </a:r>
          </a:p>
          <a:p>
            <a:r>
              <a:rPr lang="ru-RU" smtClean="0"/>
              <a:t>У сокола – соколёнок </a:t>
            </a:r>
          </a:p>
          <a:p>
            <a:endParaRPr lang="ru-RU"/>
          </a:p>
        </p:txBody>
      </p:sp>
      <p:pic>
        <p:nvPicPr>
          <p:cNvPr id="7170" name="Picture 2" descr="https://i.pinimg.com/originals/eb/41/5b/eb415b657e37d0c59fa48cdfc626d85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484784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790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1"/>
</p:tagLst>
</file>

<file path=ppt/tags/tag10.xml><?xml version="1.0" encoding="utf-8"?>
<p:tagLst xmlns:p="http://schemas.openxmlformats.org/presentationml/2006/main">
  <p:tag name="AS_UNIQUEID" val="9"/>
</p:tagLst>
</file>

<file path=ppt/tags/tag11.xml><?xml version="1.0" encoding="utf-8"?>
<p:tagLst xmlns:p="http://schemas.openxmlformats.org/presentationml/2006/main">
  <p:tag name="AS_UNIQUEID" val="10"/>
</p:tagLst>
</file>

<file path=ppt/tags/tag12.xml><?xml version="1.0" encoding="utf-8"?>
<p:tagLst xmlns:p="http://schemas.openxmlformats.org/presentationml/2006/main">
  <p:tag name="AS_UNIQUEID" val="11"/>
</p:tagLst>
</file>

<file path=ppt/tags/tag13.xml><?xml version="1.0" encoding="utf-8"?>
<p:tagLst xmlns:p="http://schemas.openxmlformats.org/presentationml/2006/main">
  <p:tag name="AS_UNIQUEID" val="12"/>
</p:tagLst>
</file>

<file path=ppt/tags/tag14.xml><?xml version="1.0" encoding="utf-8"?>
<p:tagLst xmlns:p="http://schemas.openxmlformats.org/presentationml/2006/main">
  <p:tag name="AS_UNIQUEID" val="13"/>
</p:tagLst>
</file>

<file path=ppt/tags/tag15.xml><?xml version="1.0" encoding="utf-8"?>
<p:tagLst xmlns:p="http://schemas.openxmlformats.org/presentationml/2006/main">
  <p:tag name="AS_UNIQUEID" val="14"/>
</p:tagLst>
</file>

<file path=ppt/tags/tag16.xml><?xml version="1.0" encoding="utf-8"?>
<p:tagLst xmlns:p="http://schemas.openxmlformats.org/presentationml/2006/main">
  <p:tag name="AS_UNIQUEID" val="15"/>
</p:tagLst>
</file>

<file path=ppt/tags/tag17.xml><?xml version="1.0" encoding="utf-8"?>
<p:tagLst xmlns:p="http://schemas.openxmlformats.org/presentationml/2006/main">
  <p:tag name="AS_UNIQUEID" val="16"/>
</p:tagLst>
</file>

<file path=ppt/tags/tag18.xml><?xml version="1.0" encoding="utf-8"?>
<p:tagLst xmlns:p="http://schemas.openxmlformats.org/presentationml/2006/main">
  <p:tag name="AS_UNIQUEID" val="17"/>
</p:tagLst>
</file>

<file path=ppt/tags/tag19.xml><?xml version="1.0" encoding="utf-8"?>
<p:tagLst xmlns:p="http://schemas.openxmlformats.org/presentationml/2006/main">
  <p:tag name="AS_UNIQUEID" val="18"/>
</p:tagLst>
</file>

<file path=ppt/tags/tag2.xml><?xml version="1.0" encoding="utf-8"?>
<p:tagLst xmlns:p="http://schemas.openxmlformats.org/presentationml/2006/main">
  <p:tag name="AS_UNIQUEID" val="2"/>
</p:tagLst>
</file>

<file path=ppt/tags/tag20.xml><?xml version="1.0" encoding="utf-8"?>
<p:tagLst xmlns:p="http://schemas.openxmlformats.org/presentationml/2006/main">
  <p:tag name="AS_UNIQUEID" val="19"/>
</p:tagLst>
</file>

<file path=ppt/tags/tag21.xml><?xml version="1.0" encoding="utf-8"?>
<p:tagLst xmlns:p="http://schemas.openxmlformats.org/presentationml/2006/main">
  <p:tag name="AS_UNIQUEID" val="20"/>
</p:tagLst>
</file>

<file path=ppt/tags/tag22.xml><?xml version="1.0" encoding="utf-8"?>
<p:tagLst xmlns:p="http://schemas.openxmlformats.org/presentationml/2006/main">
  <p:tag name="AS_UNIQUEID" val="21"/>
</p:tagLst>
</file>

<file path=ppt/tags/tag23.xml><?xml version="1.0" encoding="utf-8"?>
<p:tagLst xmlns:p="http://schemas.openxmlformats.org/presentationml/2006/main">
  <p:tag name="AS_UNIQUEID" val="22"/>
</p:tagLst>
</file>

<file path=ppt/tags/tag24.xml><?xml version="1.0" encoding="utf-8"?>
<p:tagLst xmlns:p="http://schemas.openxmlformats.org/presentationml/2006/main">
  <p:tag name="AS_UNIQUEID" val="23"/>
</p:tagLst>
</file>

<file path=ppt/tags/tag25.xml><?xml version="1.0" encoding="utf-8"?>
<p:tagLst xmlns:p="http://schemas.openxmlformats.org/presentationml/2006/main">
  <p:tag name="AS_UNIQUEID" val="24"/>
</p:tagLst>
</file>

<file path=ppt/tags/tag26.xml><?xml version="1.0" encoding="utf-8"?>
<p:tagLst xmlns:p="http://schemas.openxmlformats.org/presentationml/2006/main">
  <p:tag name="AS_UNIQUEID" val="25"/>
</p:tagLst>
</file>

<file path=ppt/tags/tag27.xml><?xml version="1.0" encoding="utf-8"?>
<p:tagLst xmlns:p="http://schemas.openxmlformats.org/presentationml/2006/main">
  <p:tag name="AS_UNIQUEID" val="26"/>
</p:tagLst>
</file>

<file path=ppt/tags/tag28.xml><?xml version="1.0" encoding="utf-8"?>
<p:tagLst xmlns:p="http://schemas.openxmlformats.org/presentationml/2006/main">
  <p:tag name="AS_UNIQUEID" val="27"/>
</p:tagLst>
</file>

<file path=ppt/tags/tag29.xml><?xml version="1.0" encoding="utf-8"?>
<p:tagLst xmlns:p="http://schemas.openxmlformats.org/presentationml/2006/main">
  <p:tag name="AS_UNIQUEID" val="28"/>
</p:tagLst>
</file>

<file path=ppt/tags/tag3.xml><?xml version="1.0" encoding="utf-8"?>
<p:tagLst xmlns:p="http://schemas.openxmlformats.org/presentationml/2006/main">
  <p:tag name="AS_UNIQUEID" val="0"/>
</p:tagLst>
</file>

<file path=ppt/tags/tag30.xml><?xml version="1.0" encoding="utf-8"?>
<p:tagLst xmlns:p="http://schemas.openxmlformats.org/presentationml/2006/main">
  <p:tag name="AS_UNIQUEID" val="29"/>
</p:tagLst>
</file>

<file path=ppt/tags/tag31.xml><?xml version="1.0" encoding="utf-8"?>
<p:tagLst xmlns:p="http://schemas.openxmlformats.org/presentationml/2006/main">
  <p:tag name="AS_UNIQUEID" val="30"/>
</p:tagLst>
</file>

<file path=ppt/tags/tag32.xml><?xml version="1.0" encoding="utf-8"?>
<p:tagLst xmlns:p="http://schemas.openxmlformats.org/presentationml/2006/main">
  <p:tag name="AS_UNIQUEID" val="31"/>
</p:tagLst>
</file>

<file path=ppt/tags/tag33.xml><?xml version="1.0" encoding="utf-8"?>
<p:tagLst xmlns:p="http://schemas.openxmlformats.org/presentationml/2006/main">
  <p:tag name="AS_UNIQUEID" val="32"/>
</p:tagLst>
</file>

<file path=ppt/tags/tag34.xml><?xml version="1.0" encoding="utf-8"?>
<p:tagLst xmlns:p="http://schemas.openxmlformats.org/presentationml/2006/main">
  <p:tag name="AS_UNIQUEID" val="33"/>
</p:tagLst>
</file>

<file path=ppt/tags/tag35.xml><?xml version="1.0" encoding="utf-8"?>
<p:tagLst xmlns:p="http://schemas.openxmlformats.org/presentationml/2006/main">
  <p:tag name="AS_UNIQUEID" val="34"/>
</p:tagLst>
</file>

<file path=ppt/tags/tag36.xml><?xml version="1.0" encoding="utf-8"?>
<p:tagLst xmlns:p="http://schemas.openxmlformats.org/presentationml/2006/main">
  <p:tag name="AS_UNIQUEID" val="35"/>
</p:tagLst>
</file>

<file path=ppt/tags/tag37.xml><?xml version="1.0" encoding="utf-8"?>
<p:tagLst xmlns:p="http://schemas.openxmlformats.org/presentationml/2006/main">
  <p:tag name="AS_UNIQUEID" val="36"/>
</p:tagLst>
</file>

<file path=ppt/tags/tag38.xml><?xml version="1.0" encoding="utf-8"?>
<p:tagLst xmlns:p="http://schemas.openxmlformats.org/presentationml/2006/main">
  <p:tag name="AS_UNIQUEID" val="37"/>
</p:tagLst>
</file>

<file path=ppt/tags/tag39.xml><?xml version="1.0" encoding="utf-8"?>
<p:tagLst xmlns:p="http://schemas.openxmlformats.org/presentationml/2006/main">
  <p:tag name="AS_UNIQUEID" val="38"/>
</p:tagLst>
</file>

<file path=ppt/tags/tag4.xml><?xml version="1.0" encoding="utf-8"?>
<p:tagLst xmlns:p="http://schemas.openxmlformats.org/presentationml/2006/main">
  <p:tag name="AS_UNIQUEID" val="3"/>
</p:tagLst>
</file>

<file path=ppt/tags/tag40.xml><?xml version="1.0" encoding="utf-8"?>
<p:tagLst xmlns:p="http://schemas.openxmlformats.org/presentationml/2006/main">
  <p:tag name="AS_UNIQUEID" val="39"/>
</p:tagLst>
</file>

<file path=ppt/tags/tag41.xml><?xml version="1.0" encoding="utf-8"?>
<p:tagLst xmlns:p="http://schemas.openxmlformats.org/presentationml/2006/main">
  <p:tag name="AS_UNIQUEID" val="40"/>
</p:tagLst>
</file>

<file path=ppt/tags/tag42.xml><?xml version="1.0" encoding="utf-8"?>
<p:tagLst xmlns:p="http://schemas.openxmlformats.org/presentationml/2006/main">
  <p:tag name="AS_UNIQUEID" val="41"/>
</p:tagLst>
</file>

<file path=ppt/tags/tag43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ags/tag5.xml><?xml version="1.0" encoding="utf-8"?>
<p:tagLst xmlns:p="http://schemas.openxmlformats.org/presentationml/2006/main">
  <p:tag name="AS_UNIQUEID" val="4"/>
</p:tagLst>
</file>

<file path=ppt/tags/tag6.xml><?xml version="1.0" encoding="utf-8"?>
<p:tagLst xmlns:p="http://schemas.openxmlformats.org/presentationml/2006/main">
  <p:tag name="AS_UNIQUEID" val="5"/>
</p:tagLst>
</file>

<file path=ppt/tags/tag7.xml><?xml version="1.0" encoding="utf-8"?>
<p:tagLst xmlns:p="http://schemas.openxmlformats.org/presentationml/2006/main">
  <p:tag name="AS_UNIQUEID" val="6"/>
</p:tagLst>
</file>

<file path=ppt/tags/tag8.xml><?xml version="1.0" encoding="utf-8"?>
<p:tagLst xmlns:p="http://schemas.openxmlformats.org/presentationml/2006/main">
  <p:tag name="AS_UNIQUEID" val="7"/>
</p:tagLst>
</file>

<file path=ppt/tags/tag9.xml><?xml version="1.0" encoding="utf-8"?>
<p:tagLst xmlns:p="http://schemas.openxmlformats.org/presentationml/2006/main">
  <p:tag name="AS_UNIQUEID" val="8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Апекс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екс">
      <a:majorFont>
        <a:latin typeface="Lucida Sans"/>
        <a:ea typeface="Arial"/>
        <a:cs typeface="Arial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Apex</Template>
  <Company>Microsoft</Company>
  <PresentationFormat>On-screen Show (4:3)</PresentationFormat>
  <Paragraphs>83</Paragraphs>
  <Slides>18</Slides>
  <Notes>0</Notes>
  <TotalTime>70</TotalTime>
  <HiddenSlides>0</HiddenSlides>
  <MMClips>1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19">
      <vt:lpstr>Апекс</vt:lpstr>
      <vt:lpstr> Тақырыбы/Тема: «Красная книга Казахстана»</vt:lpstr>
      <vt:lpstr>Slide 2</vt:lpstr>
      <vt:lpstr>Уважаемые родители!</vt:lpstr>
      <vt:lpstr>Здравствуйте, ребята!</vt:lpstr>
      <vt:lpstr>Slide 5</vt:lpstr>
      <vt:lpstr>Slide 6</vt:lpstr>
      <vt:lpstr>Slide 7</vt:lpstr>
      <vt:lpstr>Slide 8</vt:lpstr>
      <vt:lpstr>Поиграем в игру « Кто у кого?»</vt:lpstr>
      <vt:lpstr>Физ.минутка «Звери шли на водопой»</vt:lpstr>
      <vt:lpstr>Slide 11</vt:lpstr>
      <vt:lpstr> Игра «Угадай животное»</vt:lpstr>
      <vt:lpstr>Slide 13</vt:lpstr>
      <vt:lpstr>Ребята, а как мы можем защитить нашу природу ? </vt:lpstr>
      <vt:lpstr>Slide 15</vt:lpstr>
      <vt:lpstr>Наше занятие подошло к концу</vt:lpstr>
      <vt:lpstr>Slide 17</vt:lpstr>
      <vt:lpstr>Slide 18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Microsoft</dc:creator>
  <cp:lastModifiedBy>Microsoft</cp:lastModifiedBy>
  <cp:revision>26</cp:revision>
  <dcterms:created xsi:type="dcterms:W3CDTF">2022-01-18T05:47:28Z</dcterms:created>
  <dcterms:modified xsi:type="dcterms:W3CDTF">2022-01-25T04:26:37Z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10002296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