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2304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ECF8321-01BA-4790-B81A-9C9D1E0B14E0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F09C729-3307-4535-B364-FD7B4E27972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gif"/><Relationship Id="rId5" Type="http://schemas.openxmlformats.org/officeDocument/2006/relationships/image" Target="../media/image3.gi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2705472"/>
          </a:xfrm>
        </p:spPr>
        <p:txBody>
          <a:bodyPr>
            <a:normAutofit fontScale="90000"/>
          </a:bodyPr>
          <a:lstStyle/>
          <a:p>
            <a:r>
              <a:rPr lang="ru-RU" sz="3100" dirty="0" err="1">
                <a:solidFill>
                  <a:schemeClr val="tx1"/>
                </a:solidFill>
                <a:latin typeface="+mn-lt"/>
              </a:rPr>
              <a:t>Тақырыбы</a:t>
            </a:r>
            <a:r>
              <a:rPr lang="ru-RU" sz="3100" dirty="0">
                <a:solidFill>
                  <a:schemeClr val="tx1"/>
                </a:solidFill>
                <a:latin typeface="+mn-lt"/>
              </a:rPr>
              <a:t>/Тема: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B0F0"/>
                </a:solidFill>
                <a:latin typeface="+mn-lt"/>
              </a:rPr>
              <a:t>«</a:t>
            </a:r>
            <a:r>
              <a:rPr lang="ru-RU" dirty="0">
                <a:solidFill>
                  <a:srgbClr val="00B0F0"/>
                </a:solidFill>
                <a:latin typeface="+mn-lt"/>
              </a:rPr>
              <a:t>Длина. Сравнение предметов по длине с помощью условной мерки.»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86321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« Математика </a:t>
            </a:r>
            <a:r>
              <a:rPr lang="ru-RU" b="1" dirty="0" err="1"/>
              <a:t>негіздері</a:t>
            </a:r>
            <a:r>
              <a:rPr lang="ru-RU" b="1" dirty="0"/>
              <a:t>» </a:t>
            </a:r>
            <a:r>
              <a:rPr lang="en-US" b="1" dirty="0" smtClean="0"/>
              <a:t>/</a:t>
            </a:r>
            <a:r>
              <a:rPr lang="ru-RU" b="1" dirty="0" smtClean="0"/>
              <a:t> </a:t>
            </a:r>
            <a:r>
              <a:rPr lang="ru-RU" b="1" dirty="0"/>
              <a:t>«Основы математики»</a:t>
            </a:r>
          </a:p>
        </p:txBody>
      </p:sp>
    </p:spTree>
    <p:extLst>
      <p:ext uri="{BB962C8B-B14F-4D97-AF65-F5344CB8AC3E}">
        <p14:creationId xmlns:p14="http://schemas.microsoft.com/office/powerpoint/2010/main" val="101284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Давайте измерим стол с помощью локтя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А теперь пусть взрослый измерит стол своей локтем.</a:t>
            </a:r>
          </a:p>
          <a:p>
            <a:r>
              <a:rPr lang="ru-RU" b="1" dirty="0" smtClean="0"/>
              <a:t>Сравните свои результаты. Почему так получилось, ведь стол то один?</a:t>
            </a:r>
          </a:p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FFFF00"/>
                </a:solidFill>
              </a:rPr>
              <a:t>Правильно: у вас и локти разные.  </a:t>
            </a:r>
            <a:r>
              <a:rPr lang="ru-RU" b="1" dirty="0" smtClean="0">
                <a:solidFill>
                  <a:srgbClr val="002060"/>
                </a:solidFill>
              </a:rPr>
              <a:t>Получается, это  тоже не </a:t>
            </a:r>
            <a:r>
              <a:rPr lang="ru-RU" b="1" dirty="0">
                <a:solidFill>
                  <a:srgbClr val="002060"/>
                </a:solidFill>
              </a:rPr>
              <a:t>точное измерение.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papik.pro/uploads/posts/2021-09/1631228709_7-papik-pro-p-stol-illyustratsiya-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4509120"/>
            <a:ext cx="2313057" cy="192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https://myspace.ge/file/pic/photo/2017/08/408a34b6b72f0e3e7cf715e54b226357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i.gifer.com/JMM1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5"/>
          <a:stretch/>
        </p:blipFill>
        <p:spPr bwMode="auto">
          <a:xfrm>
            <a:off x="1187624" y="4485170"/>
            <a:ext cx="2160240" cy="219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Давайте измерим </a:t>
            </a:r>
            <a:r>
              <a:rPr lang="ru-RU" dirty="0" smtClean="0"/>
              <a:t>ковер </a:t>
            </a:r>
            <a:r>
              <a:rPr lang="ru-RU" dirty="0"/>
              <a:t>с помощью </a:t>
            </a:r>
            <a:r>
              <a:rPr lang="ru-RU" dirty="0" smtClean="0"/>
              <a:t>шага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А теперь пусть тоже самое сделает взрослый</a:t>
            </a:r>
          </a:p>
          <a:p>
            <a:r>
              <a:rPr lang="ru-RU" b="1" dirty="0"/>
              <a:t>Сравните свои результаты. Почему так получилось, ведь </a:t>
            </a:r>
            <a:r>
              <a:rPr lang="ru-RU" b="1" dirty="0" smtClean="0"/>
              <a:t>ковер </a:t>
            </a:r>
            <a:r>
              <a:rPr lang="ru-RU" b="1" dirty="0"/>
              <a:t>то один?</a:t>
            </a:r>
          </a:p>
          <a:p>
            <a:r>
              <a:rPr lang="ru-RU" b="1" dirty="0"/>
              <a:t> </a:t>
            </a:r>
            <a:r>
              <a:rPr lang="ru-RU" b="1" dirty="0">
                <a:solidFill>
                  <a:srgbClr val="FFFF00"/>
                </a:solidFill>
              </a:rPr>
              <a:t>Правильно: у вас и </a:t>
            </a:r>
            <a:r>
              <a:rPr lang="ru-RU" b="1" dirty="0" smtClean="0">
                <a:solidFill>
                  <a:srgbClr val="FFFF00"/>
                </a:solidFill>
              </a:rPr>
              <a:t>шаги  </a:t>
            </a:r>
            <a:r>
              <a:rPr lang="ru-RU" b="1" dirty="0">
                <a:solidFill>
                  <a:srgbClr val="FFFF00"/>
                </a:solidFill>
              </a:rPr>
              <a:t>разные.  </a:t>
            </a:r>
            <a:r>
              <a:rPr lang="ru-RU" b="1" dirty="0">
                <a:solidFill>
                  <a:srgbClr val="FF0000"/>
                </a:solidFill>
              </a:rPr>
              <a:t>Получается, это  тоже не точное измерение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25144"/>
            <a:ext cx="6384495" cy="169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s://www.gifki.org/data/media/1012/boyskaut-animatsionnaya-kartinka-000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 descr="https://img-fotki.yandex.ru/get/6429/181450557.71/0_ab690_bd33e639_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7" y="4077069"/>
            <a:ext cx="1594693" cy="273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38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>
            <a:normAutofit/>
          </a:bodyPr>
          <a:lstStyle/>
          <a:p>
            <a:r>
              <a:rPr lang="ru-RU" sz="2400" b="1" dirty="0"/>
              <a:t>К</a:t>
            </a:r>
            <a:r>
              <a:rPr lang="ru-RU" sz="2400" b="1" dirty="0" smtClean="0"/>
              <a:t>ак </a:t>
            </a:r>
            <a:r>
              <a:rPr lang="ru-RU" sz="2400" b="1" dirty="0"/>
              <a:t>же быть в таком случае? Предмет один, а результаты разные, т.к. у нас </a:t>
            </a:r>
            <a:r>
              <a:rPr lang="ru-RU" sz="2400" b="1" dirty="0" smtClean="0"/>
              <a:t>у всех разная </a:t>
            </a:r>
            <a:r>
              <a:rPr lang="ru-RU" sz="2400" b="1" dirty="0"/>
              <a:t>длинна ладоней, рук, шагов. Что же делать? </a:t>
            </a:r>
            <a:endParaRPr lang="ru-RU" sz="2400" b="1" dirty="0" smtClean="0"/>
          </a:p>
          <a:p>
            <a:r>
              <a:rPr lang="ru-RU" sz="2400" b="1" dirty="0" smtClean="0"/>
              <a:t>И </a:t>
            </a:r>
            <a:r>
              <a:rPr lang="ru-RU" sz="2400" b="1" dirty="0"/>
              <a:t>люди придумали единую мерку. </a:t>
            </a:r>
            <a:r>
              <a:rPr lang="ru-RU" sz="2400" b="1" dirty="0">
                <a:solidFill>
                  <a:srgbClr val="FF0000"/>
                </a:solidFill>
              </a:rPr>
              <a:t>Метр.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sz="2400" b="1" dirty="0"/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 smtClean="0"/>
          </a:p>
          <a:p>
            <a:r>
              <a:rPr lang="ru-RU" sz="2400" b="1" dirty="0" smtClean="0"/>
              <a:t>И </a:t>
            </a:r>
            <a:r>
              <a:rPr lang="ru-RU" sz="2400" b="1" dirty="0"/>
              <a:t>куда бы мы не приехали, эта мерка именно такая. </a:t>
            </a:r>
            <a:endParaRPr lang="ru-RU" sz="2400" b="1" dirty="0" smtClean="0"/>
          </a:p>
          <a:p>
            <a:r>
              <a:rPr lang="ru-RU" sz="2400" b="1" dirty="0" smtClean="0"/>
              <a:t>Но </a:t>
            </a:r>
            <a:r>
              <a:rPr lang="ru-RU" sz="2400" b="1" dirty="0"/>
              <a:t>для маленьких предметов он не удобный, тогда решили метр разделить на части – </a:t>
            </a:r>
            <a:r>
              <a:rPr lang="ru-RU" sz="2400" b="1" dirty="0">
                <a:solidFill>
                  <a:srgbClr val="FF0000"/>
                </a:solidFill>
              </a:rPr>
              <a:t>сантиметры.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1656184" cy="147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s://clipart-best.com/img/measure-tape/measure-tape-clip-art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2150604" cy="170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49" y="4869160"/>
            <a:ext cx="3855977" cy="179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976524"/>
            <a:ext cx="1489538" cy="175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65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теперь немного отдохнем</a:t>
            </a:r>
            <a:endParaRPr lang="ru-RU" dirty="0"/>
          </a:p>
        </p:txBody>
      </p:sp>
      <p:pic>
        <p:nvPicPr>
          <p:cNvPr id="4" name="ЗАЙЧИШКИ. Физминутка, мульт-песенка для малышей. Наше всё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5" y="1268760"/>
            <a:ext cx="8976996" cy="5049560"/>
          </a:xfrm>
        </p:spPr>
      </p:pic>
    </p:spTree>
    <p:extLst>
      <p:ext uri="{BB962C8B-B14F-4D97-AF65-F5344CB8AC3E}">
        <p14:creationId xmlns:p14="http://schemas.microsoft.com/office/powerpoint/2010/main" val="194276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Мы с вами сегодня будем измерять с помощью единой мерки. Посмотрите</a:t>
            </a:r>
          </a:p>
        </p:txBody>
      </p:sp>
      <p:pic>
        <p:nvPicPr>
          <p:cNvPr id="4" name="сравнение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72816"/>
            <a:ext cx="8229600" cy="4496222"/>
          </a:xfrm>
        </p:spPr>
      </p:pic>
      <p:pic>
        <p:nvPicPr>
          <p:cNvPr id="5" name="Picture 4" descr="https://proxy.imgsmail.ru/?h=II97fWJ35j92eP_8ua0mOw&amp;e=1398781937&amp;url171=aW1nLWZvdGtpLnlhbmRleC5ydS9nZXQvNjQyNC8xODE0NTA1NTcuNTkvMF9hMmY2NF9lYzg4MWQ1ZF9vcmlnLmpwZw~~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3429000"/>
            <a:ext cx="1376176" cy="191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-fotki.yandex.ru/get/5645/181450557.59/0_a2f66_96058b43_orig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040" y="2924944"/>
            <a:ext cx="1270016" cy="177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7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 теперь сами попробуйте выполнить измерение своих полосок, используя «мерку»/ маленькую полоску/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05064"/>
            <a:ext cx="8229600" cy="2736344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solidFill>
                  <a:srgbClr val="002060"/>
                </a:solidFill>
              </a:rPr>
              <a:t>Какая самая длинная? Какая самая короткая? Назови полоски одинаковой длины.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6930951" cy="384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5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/>
          <a:lstStyle/>
          <a:p>
            <a:r>
              <a:rPr lang="ru-RU" b="1" dirty="0" smtClean="0"/>
              <a:t>Посмотрите: по какой дорожке </a:t>
            </a:r>
            <a:r>
              <a:rPr lang="ru-RU" b="1" dirty="0"/>
              <a:t>К</a:t>
            </a:r>
            <a:r>
              <a:rPr lang="ru-RU" b="1" dirty="0" smtClean="0"/>
              <a:t>расная </a:t>
            </a:r>
            <a:r>
              <a:rPr lang="ru-RU" b="1" dirty="0"/>
              <a:t>Ш</a:t>
            </a:r>
            <a:r>
              <a:rPr lang="ru-RU" b="1" dirty="0" smtClean="0"/>
              <a:t>апочка  быстрее доберется до бабушки. Почему?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Правильно: по желтой, она самая короткая (4)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C:\Users\Microsoft\Desktop\математика\dorozhki-k-domiku-babush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849694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Молодцы</a:t>
            </a:r>
            <a:r>
              <a:rPr lang="ru-RU" dirty="0" smtClean="0">
                <a:solidFill>
                  <a:srgbClr val="002060"/>
                </a:solidFill>
              </a:rPr>
              <a:t>!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Наше занятие подошло к концу. Расскажите, что нового вы сегодня узнали? Что научились делать?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https://proxy.imgsmail.ru/?h=II97fWJ35j92eP_8ua0mOw&amp;e=1398781937&amp;url171=aW1nLWZvdGtpLnlhbmRleC5ydS9nZXQvNjQyNC8xODE0NTA1NTcuNTkvMF9hMmY2NF9lYzg4MWQ1ZF9vcmlnLmpwZw~~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3066949"/>
            <a:ext cx="2520280" cy="351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-fotki.yandex.ru/get/5645/181450557.59/0_a2f66_96058b43_orig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72" y="3066949"/>
            <a:ext cx="2726484" cy="38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37245" r="6759" b="14031"/>
          <a:stretch/>
        </p:blipFill>
        <p:spPr bwMode="auto">
          <a:xfrm>
            <a:off x="2711405" y="3789040"/>
            <a:ext cx="3490139" cy="148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18146" y="5877272"/>
            <a:ext cx="4876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До новых встреч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Домашнее задание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Microsoft\Desktop\математика\982a385e0abfc1615c24c01fd18acc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" y="692696"/>
            <a:ext cx="454226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icrosoft\Desktop\математика\02_52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/>
          <a:stretch/>
        </p:blipFill>
        <p:spPr bwMode="auto">
          <a:xfrm>
            <a:off x="4644008" y="721904"/>
            <a:ext cx="4383138" cy="594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>
            <a:normAutofit fontScale="92500"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Мақсаты</a:t>
            </a:r>
            <a:r>
              <a:rPr lang="ru-RU" b="1" dirty="0">
                <a:solidFill>
                  <a:schemeClr val="bg1"/>
                </a:solidFill>
              </a:rPr>
              <a:t> / цель</a:t>
            </a:r>
            <a:r>
              <a:rPr lang="ru-RU" dirty="0">
                <a:solidFill>
                  <a:schemeClr val="bg1"/>
                </a:solidFill>
              </a:rPr>
              <a:t>: Познакомить со способом измерения длины с помощью мерки.</a:t>
            </a:r>
          </a:p>
          <a:p>
            <a:r>
              <a:rPr lang="ru-RU" b="1" dirty="0">
                <a:solidFill>
                  <a:schemeClr val="bg1"/>
                </a:solidFill>
              </a:rPr>
              <a:t>Задачи</a:t>
            </a:r>
            <a:r>
              <a:rPr lang="ru-RU" dirty="0">
                <a:solidFill>
                  <a:schemeClr val="bg1"/>
                </a:solidFill>
              </a:rPr>
              <a:t>: </a:t>
            </a:r>
          </a:p>
          <a:p>
            <a:r>
              <a:rPr lang="ru-RU" dirty="0">
                <a:solidFill>
                  <a:schemeClr val="bg1"/>
                </a:solidFill>
              </a:rPr>
              <a:t>- Упражнять в измерении длинны предметов с помощью условной мерки. </a:t>
            </a:r>
          </a:p>
          <a:p>
            <a:r>
              <a:rPr lang="ru-RU" dirty="0">
                <a:solidFill>
                  <a:schemeClr val="bg1"/>
                </a:solidFill>
              </a:rPr>
              <a:t>- Познакомить с единицами измерения: шаг, пядь, локоть, сажень. </a:t>
            </a:r>
          </a:p>
          <a:p>
            <a:r>
              <a:rPr lang="ru-RU" dirty="0">
                <a:solidFill>
                  <a:schemeClr val="bg1"/>
                </a:solidFill>
              </a:rPr>
              <a:t>- Закреплять умение прямого и обратного счета от разных чисел;</a:t>
            </a:r>
          </a:p>
          <a:p>
            <a:r>
              <a:rPr lang="ru-RU" dirty="0">
                <a:solidFill>
                  <a:schemeClr val="bg1"/>
                </a:solidFill>
              </a:rPr>
              <a:t>- Повторить соседей числа;</a:t>
            </a:r>
          </a:p>
          <a:p>
            <a:r>
              <a:rPr lang="ru-RU" dirty="0">
                <a:solidFill>
                  <a:schemeClr val="bg1"/>
                </a:solidFill>
              </a:rPr>
              <a:t>- Развивать глазомер, зрительную память, внимание;</a:t>
            </a:r>
          </a:p>
          <a:p>
            <a:r>
              <a:rPr lang="ru-RU" dirty="0">
                <a:solidFill>
                  <a:schemeClr val="bg1"/>
                </a:solidFill>
              </a:rPr>
              <a:t>- Закрепить умение подбирать антонимы-прилагательные;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29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Уважаемые родители!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/>
              <a:t>Объясните, пожалуйста, ребёнку задания, сфотографируйте его в процессе их выполнения  и поделитесь этой информацией с воспитателями. </a:t>
            </a:r>
            <a:br>
              <a:rPr lang="ru-RU" b="1" dirty="0"/>
            </a:br>
            <a:r>
              <a:rPr lang="ru-RU" b="1" dirty="0"/>
              <a:t>Спасибо за помощь!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Сегодня вам потребуется: полоска-мерка </a:t>
            </a:r>
            <a:r>
              <a:rPr lang="ru-RU" sz="2000" b="1" i="1" dirty="0" smtClean="0">
                <a:solidFill>
                  <a:srgbClr val="002060"/>
                </a:solidFill>
              </a:rPr>
              <a:t>2 см, полоски </a:t>
            </a:r>
            <a:r>
              <a:rPr lang="ru-RU" sz="2000" b="1" i="1" dirty="0">
                <a:solidFill>
                  <a:srgbClr val="002060"/>
                </a:solidFill>
              </a:rPr>
              <a:t>разноцветные разной </a:t>
            </a:r>
            <a:r>
              <a:rPr lang="ru-RU" sz="2000" b="1" i="1" dirty="0" smtClean="0">
                <a:solidFill>
                  <a:srgbClr val="002060"/>
                </a:solidFill>
              </a:rPr>
              <a:t>длинны, </a:t>
            </a:r>
            <a:r>
              <a:rPr lang="ru-RU" sz="2000" b="1" i="1" smtClean="0">
                <a:solidFill>
                  <a:srgbClr val="002060"/>
                </a:solidFill>
              </a:rPr>
              <a:t>простой карандаш</a:t>
            </a:r>
            <a:endParaRPr lang="ru-RU" sz="2000" b="1" i="1" dirty="0">
              <a:solidFill>
                <a:srgbClr val="002060"/>
              </a:solidFill>
            </a:endParaRPr>
          </a:p>
          <a:p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Здравствуйте, ребята!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У вас есть домашние животные? Кто? Как вы за ними ухаживаете?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 нам в гости заглянули двое друзей: Марат со своим  Рексом и Даша со своей Гретой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Для своих питомцев им надо выбрать самые длинные поводки.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Поможем?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img-fotki.yandex.ru/get/5645/181450557.59/0_a2f66_96058b43_orig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01008"/>
            <a:ext cx="2302816" cy="32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roxy.imgsmail.ru/?h=II97fWJ35j92eP_8ua0mOw&amp;e=1398781937&amp;url171=aW1nLWZvdGtpLnlhbmRleC5ydS9nZXQvNjQyNC8xODE0NTA1NTcuNTkvMF9hMmY2NF9lYzg4MWQ1ZF9vcmlnLmpwZw~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7" y="4221088"/>
            <a:ext cx="1944216" cy="271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120720"/>
          </a:xfrm>
        </p:spPr>
        <p:txBody>
          <a:bodyPr>
            <a:normAutofit lnSpcReduction="10000"/>
          </a:bodyPr>
          <a:lstStyle/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Какого цвета  самый длинный поводок?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Какого цвета самый короткий поводок?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Как узнали?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Правильно. </a:t>
            </a:r>
            <a:r>
              <a:rPr lang="ru-RU" b="1" dirty="0" smtClean="0">
                <a:solidFill>
                  <a:srgbClr val="FF0000"/>
                </a:solidFill>
              </a:rPr>
              <a:t>Визуально. Вы увидели! </a:t>
            </a:r>
            <a:r>
              <a:rPr lang="ru-RU" b="1" dirty="0" smtClean="0">
                <a:solidFill>
                  <a:schemeClr val="bg1"/>
                </a:solidFill>
              </a:rPr>
              <a:t>Но не всегда так получается.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Сегодня </a:t>
            </a:r>
            <a:r>
              <a:rPr lang="ru-RU" b="1" dirty="0">
                <a:solidFill>
                  <a:schemeClr val="bg1"/>
                </a:solidFill>
              </a:rPr>
              <a:t>с вами поговорим о том, как измеряли длину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19875" r="13784" b="44402"/>
          <a:stretch/>
        </p:blipFill>
        <p:spPr bwMode="auto">
          <a:xfrm>
            <a:off x="539552" y="260648"/>
            <a:ext cx="8208912" cy="250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6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Разминка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</a:rPr>
              <a:t>Давайте  разомнемся:</a:t>
            </a:r>
          </a:p>
          <a:p>
            <a:r>
              <a:rPr lang="ru-RU" dirty="0"/>
              <a:t>   </a:t>
            </a:r>
            <a:r>
              <a:rPr lang="ru-RU" b="1" dirty="0"/>
              <a:t>* прямой счет 1-10</a:t>
            </a:r>
          </a:p>
          <a:p>
            <a:r>
              <a:rPr lang="ru-RU" b="1" dirty="0"/>
              <a:t>   * обратный </a:t>
            </a:r>
            <a:r>
              <a:rPr lang="ru-RU" b="1" dirty="0" smtClean="0"/>
              <a:t>10-1</a:t>
            </a:r>
            <a:endParaRPr lang="ru-RU" b="1" dirty="0"/>
          </a:p>
          <a:p>
            <a:r>
              <a:rPr lang="ru-RU" b="1" dirty="0"/>
              <a:t>   * прямой </a:t>
            </a:r>
            <a:r>
              <a:rPr lang="ru-RU" b="1" dirty="0" smtClean="0"/>
              <a:t>с3 до7</a:t>
            </a:r>
            <a:endParaRPr lang="ru-RU" b="1" dirty="0"/>
          </a:p>
          <a:p>
            <a:r>
              <a:rPr lang="ru-RU" b="1" dirty="0"/>
              <a:t>   * прямой </a:t>
            </a:r>
            <a:r>
              <a:rPr lang="ru-RU" b="1" dirty="0" smtClean="0"/>
              <a:t>с 5до10</a:t>
            </a:r>
            <a:endParaRPr lang="ru-RU" b="1" dirty="0"/>
          </a:p>
          <a:p>
            <a:r>
              <a:rPr lang="ru-RU" b="1" dirty="0"/>
              <a:t>   * обратный </a:t>
            </a:r>
            <a:r>
              <a:rPr lang="ru-RU" b="1" dirty="0" smtClean="0"/>
              <a:t>с9 до 4</a:t>
            </a:r>
            <a:endParaRPr lang="ru-RU" b="1" dirty="0"/>
          </a:p>
          <a:p>
            <a:r>
              <a:rPr lang="ru-RU" b="1" dirty="0"/>
              <a:t>   * обратный </a:t>
            </a:r>
            <a:r>
              <a:rPr lang="ru-RU" b="1" dirty="0" smtClean="0"/>
              <a:t>с 6 до 2</a:t>
            </a:r>
            <a:endParaRPr lang="ru-RU" b="1" dirty="0"/>
          </a:p>
          <a:p>
            <a:r>
              <a:rPr lang="ru-RU" b="1" dirty="0"/>
              <a:t>   * назови соседей числа 4, 7, 9</a:t>
            </a:r>
          </a:p>
          <a:p>
            <a:r>
              <a:rPr lang="ru-RU" b="1" dirty="0"/>
              <a:t>   * назови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последующее</a:t>
            </a:r>
            <a:r>
              <a:rPr lang="ru-RU" b="1" dirty="0"/>
              <a:t> число числу 2,9</a:t>
            </a:r>
          </a:p>
          <a:p>
            <a:r>
              <a:rPr lang="ru-RU" b="1" dirty="0"/>
              <a:t>   * назови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предыдущее</a:t>
            </a:r>
            <a:r>
              <a:rPr lang="ru-RU" b="1" dirty="0"/>
              <a:t> число числу 5,8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80728"/>
            <a:ext cx="2736304" cy="381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5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«Назови наоборот».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/>
          <a:lstStyle/>
          <a:p>
            <a:r>
              <a:rPr lang="ru-RU" dirty="0" smtClean="0"/>
              <a:t>Высокий- низкий,</a:t>
            </a:r>
          </a:p>
          <a:p>
            <a:r>
              <a:rPr lang="ru-RU" dirty="0" smtClean="0"/>
              <a:t>далеко-близко,</a:t>
            </a:r>
          </a:p>
          <a:p>
            <a:r>
              <a:rPr lang="ru-RU" dirty="0" smtClean="0"/>
              <a:t> </a:t>
            </a:r>
            <a:r>
              <a:rPr lang="ru-RU" dirty="0"/>
              <a:t>глубоко-мелко, </a:t>
            </a:r>
            <a:endParaRPr lang="ru-RU" dirty="0" smtClean="0"/>
          </a:p>
          <a:p>
            <a:r>
              <a:rPr lang="ru-RU" dirty="0" smtClean="0"/>
              <a:t>широкий-узкий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толстый-тонкий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 тяжелый-легкий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/>
              <a:t>м</a:t>
            </a:r>
            <a:r>
              <a:rPr lang="ru-RU" dirty="0" smtClean="0"/>
              <a:t>едленный –быстрый</a:t>
            </a:r>
          </a:p>
          <a:p>
            <a:r>
              <a:rPr lang="ru-RU" dirty="0"/>
              <a:t>в</a:t>
            </a:r>
            <a:r>
              <a:rPr lang="ru-RU" dirty="0" smtClean="0"/>
              <a:t>ысоко- низко</a:t>
            </a:r>
            <a:endParaRPr lang="ru-RU" dirty="0"/>
          </a:p>
        </p:txBody>
      </p:sp>
      <p:pic>
        <p:nvPicPr>
          <p:cNvPr id="5" name="Picture 2" descr="https://img-fotki.yandex.ru/get/5645/181450557.59/0_a2f66_96058b43_orig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0808"/>
            <a:ext cx="2952328" cy="411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1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Издавна </a:t>
            </a:r>
            <a:r>
              <a:rPr lang="ru-RU" dirty="0"/>
              <a:t>люди все измеряли. Давайте посмотрим, что люди использовали  для ее измерения .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t="11607" r="12107" b="8498"/>
          <a:stretch/>
        </p:blipFill>
        <p:spPr bwMode="auto">
          <a:xfrm>
            <a:off x="1331640" y="1988839"/>
            <a:ext cx="6408712" cy="482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3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Давайте измерим стол с помощью ладони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А теперь пусть взрослый измерит стол своей ладонью.</a:t>
            </a:r>
          </a:p>
          <a:p>
            <a:r>
              <a:rPr lang="ru-RU" b="1" dirty="0" smtClean="0"/>
              <a:t>Сравните свои результаты. Почему так получилось, ведь стол то один?</a:t>
            </a:r>
          </a:p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FFFF00"/>
                </a:solidFill>
              </a:rPr>
              <a:t>Правильно: у вас разные ладони.  </a:t>
            </a:r>
            <a:r>
              <a:rPr lang="ru-RU" b="1" dirty="0" smtClean="0">
                <a:solidFill>
                  <a:srgbClr val="002060"/>
                </a:solidFill>
              </a:rPr>
              <a:t>Получается, это  </a:t>
            </a:r>
            <a:r>
              <a:rPr lang="ru-RU" b="1" dirty="0">
                <a:solidFill>
                  <a:srgbClr val="002060"/>
                </a:solidFill>
              </a:rPr>
              <a:t>не точное измерение.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papik.pro/uploads/posts/2021-09/1631228709_7-papik-pro-p-stol-illyustratsiya-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4509120"/>
            <a:ext cx="2313057" cy="192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https://myspace.ge/file/pic/photo/2017/08/408a34b6b72f0e3e7cf715e54b226357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i.gifer.com/JMM1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223224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80</TotalTime>
  <Words>566</Words>
  <Application>Microsoft Office PowerPoint</Application>
  <PresentationFormat>Экран (4:3)</PresentationFormat>
  <Paragraphs>83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Тақырыбы/Тема:  «Длина. Сравнение предметов по длине с помощью условной мерки.» </vt:lpstr>
      <vt:lpstr>Презентация PowerPoint</vt:lpstr>
      <vt:lpstr>Уважаемые родители!</vt:lpstr>
      <vt:lpstr>Здравствуйте, ребята!</vt:lpstr>
      <vt:lpstr>Презентация PowerPoint</vt:lpstr>
      <vt:lpstr>Разминка</vt:lpstr>
      <vt:lpstr>«Назови наоборот». </vt:lpstr>
      <vt:lpstr>Издавна люди все измеряли. Давайте посмотрим, что люди использовали  для ее измерения .</vt:lpstr>
      <vt:lpstr>Давайте измерим стол с помощью ладони</vt:lpstr>
      <vt:lpstr>Давайте измерим стол с помощью локтя</vt:lpstr>
      <vt:lpstr>Давайте измерим ковер с помощью шага</vt:lpstr>
      <vt:lpstr>Презентация PowerPoint</vt:lpstr>
      <vt:lpstr>А теперь немного отдохнем</vt:lpstr>
      <vt:lpstr>Мы с вами сегодня будем измерять с помощью единой мерки. Посмотрите</vt:lpstr>
      <vt:lpstr>А теперь сами попробуйте выполнить измерение своих полосок, используя «мерку»/ маленькую полоску/</vt:lpstr>
      <vt:lpstr>Презентация PowerPoint</vt:lpstr>
      <vt:lpstr>Молодцы!  Наше занятие подошло к концу. Расскажите, что нового вы сегодня узнали? Что научились делать? </vt:lpstr>
      <vt:lpstr>Домашнее задание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Тақырыбы/Тема: «Длина. Сравнение предметов по длине с помощью условной мерки.» </dc:title>
  <dc:creator>Microsoft</dc:creator>
  <cp:lastModifiedBy>Microsoft</cp:lastModifiedBy>
  <cp:revision>28</cp:revision>
  <dcterms:created xsi:type="dcterms:W3CDTF">2022-01-17T06:28:35Z</dcterms:created>
  <dcterms:modified xsi:type="dcterms:W3CDTF">2022-01-17T08:07:24Z</dcterms:modified>
</cp:coreProperties>
</file>