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2" r:id="rId4"/>
    <p:sldId id="270" r:id="rId5"/>
    <p:sldId id="268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13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6621F-481D-43C4-8665-E6885E081A65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20DB2-47F5-4152-BCB7-02178E190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80501-494D-41CE-98AA-4B7E4B5B761F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5E6C1-287F-48B6-94E7-AF291DA75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147D-7B9A-4E77-BAC2-127EC92F797A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8088B-E49A-4E0B-A9DA-69E4B5710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39A31-6C54-480A-B822-5574F1648134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D4FE-2EEC-4C68-9730-5F4866DA6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78995-0F23-46F3-A56C-041F91D52E42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BA4BF-6547-4AA7-B93B-D2EC8DB43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DEA43-B04E-484A-AB33-46ED46FE603A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B3DA6-4A49-44AA-A17C-9B6D59A1B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9A0A0-31E8-4284-8A79-68F74C5A97AE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4DB08-51FD-4C36-8EAD-31DF302F4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DD592-DF69-4166-A02D-D217BAB06439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8B08C-78FD-49FA-83C4-AAB385D4F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B2270-EAA3-4822-86D2-858A948AD862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0D22C-D437-41BD-ABEA-6E6D17A16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9A151-2C03-4546-AD0E-94CF95F9152D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3BFBE-DD32-4A63-8723-6C04E7D3D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EA7ED-94BF-4D80-9F60-DA6FFDFD0B4D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B6A3A-DD90-4287-B75A-FC6B2BEC67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BAAA59-A172-4DB5-AB83-FDEF2EE6EEBE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587D93-DF9E-430A-9EEE-1E0285D14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23850" y="1557338"/>
            <a:ext cx="8548688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hlink"/>
                </a:solidFill>
              </a:rPr>
              <a:t>Организованная учебная деятельность «Көркем әдебиет - Художественная литература»</a:t>
            </a:r>
            <a:r>
              <a:rPr lang="ru-RU" sz="3600">
                <a:solidFill>
                  <a:schemeClr val="hlink"/>
                </a:solidFill>
              </a:rPr>
              <a:t> </a:t>
            </a:r>
          </a:p>
          <a:p>
            <a:pPr algn="ctr"/>
            <a:r>
              <a:rPr lang="ru-RU" sz="3600">
                <a:solidFill>
                  <a:schemeClr val="hlink"/>
                </a:solidFill>
              </a:rPr>
              <a:t>Чтение русской народной сказки «Лисичка со скалочкой»</a:t>
            </a:r>
            <a:r>
              <a:rPr lang="ru-RU" sz="3600"/>
              <a:t> </a:t>
            </a:r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r>
              <a:rPr lang="ru-RU"/>
              <a:t>                                                                           Подготовила: Ивахова Л.Ю.</a:t>
            </a:r>
          </a:p>
        </p:txBody>
      </p:sp>
      <p:pic>
        <p:nvPicPr>
          <p:cNvPr id="13314" name="Picture 4" descr="34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4365625"/>
            <a:ext cx="27368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 descr="img36"/>
          <p:cNvPicPr>
            <a:picLocks noChangeAspect="1" noChangeArrowheads="1"/>
          </p:cNvPicPr>
          <p:nvPr/>
        </p:nvPicPr>
        <p:blipFill>
          <a:blip r:embed="rId3"/>
          <a:srcRect t="24260" r="48587" b="35396"/>
          <a:stretch>
            <a:fillRect/>
          </a:stretch>
        </p:blipFill>
        <p:spPr bwMode="auto">
          <a:xfrm>
            <a:off x="3132138" y="333375"/>
            <a:ext cx="2303462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img36"/>
          <p:cNvPicPr>
            <a:picLocks noChangeAspect="1" noChangeArrowheads="1"/>
          </p:cNvPicPr>
          <p:nvPr/>
        </p:nvPicPr>
        <p:blipFill>
          <a:blip r:embed="rId3"/>
          <a:srcRect l="51645" t="55656"/>
          <a:stretch>
            <a:fillRect/>
          </a:stretch>
        </p:blipFill>
        <p:spPr bwMode="auto">
          <a:xfrm>
            <a:off x="611188" y="4648200"/>
            <a:ext cx="2665412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250825" y="1268413"/>
            <a:ext cx="381635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- Я, лисичка-сестричка! Пустите переночевать!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- У нас и без тебя тесно.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- Да я не потесню вас: сама лягу на лавочку, хвостик под лавочку, курочку под печку.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Её пустили.</a:t>
            </a:r>
          </a:p>
        </p:txBody>
      </p:sp>
      <p:pic>
        <p:nvPicPr>
          <p:cNvPr id="22530" name="Picture 2" descr="Лисичка со скалочк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260350"/>
            <a:ext cx="4762500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1"/>
          <p:cNvSpPr>
            <a:spLocks noChangeArrowheads="1"/>
          </p:cNvSpPr>
          <p:nvPr/>
        </p:nvSpPr>
        <p:spPr bwMode="auto">
          <a:xfrm>
            <a:off x="250825" y="260350"/>
            <a:ext cx="3457575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Лисичка легла сама на лавочку, хвостик под лавочку, а курочку под печку.</a:t>
            </a:r>
            <a:br>
              <a:rPr lang="ru-RU" sz="2400" b="1"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Рано утром лисичка потихоньку встала, схватила курочку, съела, а после и говорит:</a:t>
            </a:r>
            <a:br>
              <a:rPr lang="ru-RU" sz="2400" b="1"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- Где же моя курочка? Давайте мне за неё гусочку!</a:t>
            </a:r>
            <a:br>
              <a:rPr lang="ru-RU" sz="2400" b="1"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Ничего не поделаешь, пришлось хозяину отдавать ей за курочку гусочку.</a:t>
            </a:r>
          </a:p>
        </p:txBody>
      </p:sp>
      <p:pic>
        <p:nvPicPr>
          <p:cNvPr id="23554" name="Picture 2" descr="Лисичка со скалочк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404813"/>
            <a:ext cx="476250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1"/>
          <p:cNvSpPr>
            <a:spLocks noChangeArrowheads="1"/>
          </p:cNvSpPr>
          <p:nvPr/>
        </p:nvSpPr>
        <p:spPr bwMode="auto">
          <a:xfrm>
            <a:off x="395288" y="476250"/>
            <a:ext cx="367188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Пришла она под вечер в третью деревню:</a:t>
            </a:r>
            <a:br>
              <a:rPr lang="ru-RU" sz="2400" b="1"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- Стук-стук-стук!</a:t>
            </a:r>
            <a:br>
              <a:rPr lang="ru-RU" sz="2400" b="1"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- Кто там?</a:t>
            </a:r>
            <a:br>
              <a:rPr lang="ru-RU" sz="2400" b="1"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- Я, лисичка-сестричка! Пустите переночевать!</a:t>
            </a:r>
            <a:br>
              <a:rPr lang="ru-RU" sz="2400" b="1"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- Да у нас и без тебя тесно.</a:t>
            </a:r>
            <a:br>
              <a:rPr lang="ru-RU" sz="2400" b="1"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- А я не потесню вас: сама лягу на лавочку, хвостик под лавочку, гусочку под печку.</a:t>
            </a:r>
          </a:p>
        </p:txBody>
      </p:sp>
      <p:pic>
        <p:nvPicPr>
          <p:cNvPr id="24578" name="Picture 2" descr="Лисичка со скалочк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692150"/>
            <a:ext cx="4762500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Лисичка со скалочк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404813"/>
            <a:ext cx="47625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395288" y="476250"/>
            <a:ext cx="31686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alibri" pitchFamily="34" charset="0"/>
              </a:rPr>
              <a:t>Её пустили.</a:t>
            </a:r>
            <a:br>
              <a:rPr lang="ru-RU" sz="3600" b="1">
                <a:latin typeface="Calibri" pitchFamily="34" charset="0"/>
              </a:rPr>
            </a:br>
            <a:r>
              <a:rPr lang="ru-RU" sz="3600" b="1">
                <a:latin typeface="Calibri" pitchFamily="34" charset="0"/>
              </a:rPr>
              <a:t>Вот она легла сама на лавочку, хвостик под лавочку, гусочку под печку.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468313" y="476250"/>
            <a:ext cx="3024187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Утром, чуть свет, лисичка вскочила, схватила гусочку, съела да и говорит:</a:t>
            </a:r>
            <a:br>
              <a:rPr lang="ru-RU" sz="2400" b="1"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- А где же моя гусочка? Давайте мне за неё девочку!</a:t>
            </a:r>
            <a:br>
              <a:rPr lang="ru-RU" sz="2400" b="1"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А мужику девочку жалко отдавать. Посадил он в мешок большую собаку и отдал лисе:</a:t>
            </a:r>
            <a:br>
              <a:rPr lang="ru-RU" sz="2400" b="1"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- Бери, лиса, девочку!</a:t>
            </a:r>
          </a:p>
        </p:txBody>
      </p:sp>
      <p:pic>
        <p:nvPicPr>
          <p:cNvPr id="26626" name="Picture 2" descr="Лисичка со скалочк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476250"/>
            <a:ext cx="47625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395288" y="692150"/>
            <a:ext cx="3313112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Вот лиса взяла мешок, вышла на дорогу и говорит:</a:t>
            </a:r>
            <a:br>
              <a:rPr lang="ru-RU" sz="2800" b="1">
                <a:latin typeface="Calibri" pitchFamily="34" charset="0"/>
              </a:rPr>
            </a:br>
            <a:r>
              <a:rPr lang="ru-RU" sz="2800" b="1">
                <a:latin typeface="Calibri" pitchFamily="34" charset="0"/>
              </a:rPr>
              <a:t>- Девочка, пой песни!</a:t>
            </a:r>
            <a:br>
              <a:rPr lang="ru-RU" sz="2800" b="1">
                <a:latin typeface="Calibri" pitchFamily="34" charset="0"/>
              </a:rPr>
            </a:br>
            <a:r>
              <a:rPr lang="ru-RU" sz="2800" b="1">
                <a:latin typeface="Calibri" pitchFamily="34" charset="0"/>
              </a:rPr>
              <a:t>А собака в мешке как зарычит!</a:t>
            </a:r>
            <a:br>
              <a:rPr lang="ru-RU" sz="2800" b="1">
                <a:latin typeface="Calibri" pitchFamily="34" charset="0"/>
              </a:rPr>
            </a:br>
            <a:r>
              <a:rPr lang="ru-RU" sz="2800" b="1">
                <a:latin typeface="Calibri" pitchFamily="34" charset="0"/>
              </a:rPr>
              <a:t>Лиса испугалась, бросила мешок – да бежать…</a:t>
            </a:r>
            <a:br>
              <a:rPr lang="ru-RU" sz="2800" b="1">
                <a:latin typeface="Calibri" pitchFamily="34" charset="0"/>
              </a:rPr>
            </a:br>
            <a:r>
              <a:rPr lang="ru-RU" sz="2800" b="1">
                <a:latin typeface="Calibri" pitchFamily="34" charset="0"/>
              </a:rPr>
              <a:t>Тут собака выскочила из мешка – да за ней!</a:t>
            </a:r>
          </a:p>
        </p:txBody>
      </p:sp>
      <p:pic>
        <p:nvPicPr>
          <p:cNvPr id="27650" name="Picture 2" descr="Лисичка со скалочкой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836613"/>
            <a:ext cx="476250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1"/>
          <p:cNvSpPr>
            <a:spLocks noChangeArrowheads="1"/>
          </p:cNvSpPr>
          <p:nvPr/>
        </p:nvSpPr>
        <p:spPr bwMode="auto">
          <a:xfrm>
            <a:off x="250825" y="301625"/>
            <a:ext cx="3457575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Лиса от собаки бежала-бежала да под пенёк в нору юркнула. Сидит там и говорит: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- Ушки мои, ушки! Что вы делали?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- Мы всё слушали.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- А вы, ножки, что делали?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- Мы всё бежали.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- А вы, глазки?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- Мы всё глядели.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- А ты, хвост?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- А я всё тебе мешал бежать.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- А, ты всё мешал! Ну постой же, я тебе задам! – И высунула хвост из норы. – Ешь его, собака!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Тут собака ухватилась за лисий хвост, вытащила лисицу из норы и давай её трепать!</a:t>
            </a:r>
          </a:p>
        </p:txBody>
      </p:sp>
      <p:pic>
        <p:nvPicPr>
          <p:cNvPr id="28674" name="Picture 2" descr="Лисичка со скалочк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260350"/>
            <a:ext cx="4762500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6156325" y="5661025"/>
            <a:ext cx="2030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Comic Sans MS" pitchFamily="66" charset="0"/>
              </a:rPr>
              <a:t>КОНЕЦ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Прошу вас ответить на вопросы по содержанию сказки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smtClean="0"/>
              <a:t>     - Что нашла лисичка на дорожке?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smtClean="0"/>
              <a:t>     -Что было дальше?</a:t>
            </a:r>
            <a:br>
              <a:rPr lang="ru-RU" sz="2800" smtClean="0"/>
            </a:br>
            <a:r>
              <a:rPr lang="ru-RU" sz="2800" smtClean="0"/>
              <a:t> -Кого отдал мужик за скалочку?</a:t>
            </a:r>
            <a:br>
              <a:rPr lang="ru-RU" sz="2800" smtClean="0"/>
            </a:br>
            <a:r>
              <a:rPr lang="ru-RU" sz="2800" smtClean="0"/>
              <a:t>-Кого отдал мужик лисе в другой деревне?</a:t>
            </a:r>
            <a:br>
              <a:rPr lang="ru-RU" sz="2800" smtClean="0"/>
            </a:br>
            <a:r>
              <a:rPr lang="ru-RU" sz="2800" smtClean="0"/>
              <a:t>- Как обманули лису в третьей деревне?</a:t>
            </a:r>
            <a:br>
              <a:rPr lang="ru-RU" sz="2800" smtClean="0"/>
            </a:br>
            <a:r>
              <a:rPr lang="ru-RU" sz="2800" smtClean="0"/>
              <a:t>- Как лиса сама с собой разговаривала?</a:t>
            </a:r>
            <a:br>
              <a:rPr lang="ru-RU" sz="2800" smtClean="0"/>
            </a:br>
            <a:r>
              <a:rPr lang="ru-RU" sz="2800" smtClean="0"/>
              <a:t>- Как вы думаете, хорошо ли поступала лиса?</a:t>
            </a:r>
            <a:br>
              <a:rPr lang="ru-RU" sz="2800" smtClean="0"/>
            </a:br>
            <a:r>
              <a:rPr lang="ru-RU" sz="2800" smtClean="0"/>
              <a:t>А что можно сказать о характере лисы, какая она в сказке?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smtClean="0"/>
              <a:t>    А вам понравилась сказка? А как она называлась? Чему она нас учит? А кто герои этой сказки? </a:t>
            </a:r>
          </a:p>
        </p:txBody>
      </p:sp>
      <p:pic>
        <p:nvPicPr>
          <p:cNvPr id="29699" name="Picture 5" descr="img3 (1)"/>
          <p:cNvPicPr>
            <a:picLocks noChangeAspect="1" noChangeArrowheads="1"/>
          </p:cNvPicPr>
          <p:nvPr/>
        </p:nvPicPr>
        <p:blipFill>
          <a:blip r:embed="rId2"/>
          <a:srcRect l="28125" t="2499" r="25000" b="2499"/>
          <a:stretch>
            <a:fillRect/>
          </a:stretch>
        </p:blipFill>
        <p:spPr bwMode="auto">
          <a:xfrm>
            <a:off x="7740650" y="1196975"/>
            <a:ext cx="10525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 descr="img3 (1)"/>
          <p:cNvPicPr>
            <a:picLocks noChangeAspect="1" noChangeArrowheads="1"/>
          </p:cNvPicPr>
          <p:nvPr/>
        </p:nvPicPr>
        <p:blipFill>
          <a:blip r:embed="rId2"/>
          <a:srcRect l="28125" t="2499" r="25000" b="2499"/>
          <a:stretch>
            <a:fillRect/>
          </a:stretch>
        </p:blipFill>
        <p:spPr bwMode="auto">
          <a:xfrm>
            <a:off x="250825" y="765175"/>
            <a:ext cx="6921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 descr="img3 (1)"/>
          <p:cNvPicPr>
            <a:picLocks noChangeAspect="1" noChangeArrowheads="1"/>
          </p:cNvPicPr>
          <p:nvPr/>
        </p:nvPicPr>
        <p:blipFill>
          <a:blip r:embed="rId2"/>
          <a:srcRect l="28125" t="2499" r="25000" b="2499"/>
          <a:stretch>
            <a:fillRect/>
          </a:stretch>
        </p:blipFill>
        <p:spPr bwMode="auto">
          <a:xfrm>
            <a:off x="8101013" y="5618163"/>
            <a:ext cx="81597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b="1" smtClean="0">
                <a:solidFill>
                  <a:schemeClr val="hlink"/>
                </a:solidFill>
                <a:latin typeface="Times New Roman" pitchFamily="18" charset="0"/>
              </a:rPr>
              <a:t>Соедини название животного и его сказочное прозвище:</a:t>
            </a:r>
            <a:br>
              <a:rPr lang="ru-RU" sz="4000" b="1" smtClean="0">
                <a:solidFill>
                  <a:schemeClr val="hlink"/>
                </a:solidFill>
                <a:latin typeface="Times New Roman" pitchFamily="18" charset="0"/>
              </a:rPr>
            </a:br>
            <a:endParaRPr lang="ru-RU" sz="4000" b="1" smtClean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sz="4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Лиса	             Косолапый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sz="4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Медведь	      Рыжая плутовка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sz="4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Заяц	            Квакушка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sz="4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Петух	            Трусишка, косой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sz="4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Лягушка	      Золотой гребешок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chemeClr val="hlink"/>
                </a:solidFill>
              </a:rPr>
              <a:t/>
            </a:r>
            <a:br>
              <a:rPr lang="ru-RU" sz="4000" smtClean="0">
                <a:solidFill>
                  <a:schemeClr val="hlink"/>
                </a:solidFill>
              </a:rPr>
            </a:br>
            <a:r>
              <a:rPr lang="ru-RU" sz="4000" smtClean="0">
                <a:solidFill>
                  <a:schemeClr val="hlink"/>
                </a:solidFill>
              </a:rPr>
              <a:t>Сегодня  мы познакомимся с новой русской народной сказкой, а о ком она, вы узнаете отгадав загадку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xfrm>
            <a:off x="457200" y="2420938"/>
            <a:ext cx="8229600" cy="3705225"/>
          </a:xfrm>
        </p:spPr>
        <p:txBody>
          <a:bodyPr/>
          <a:lstStyle/>
          <a:p>
            <a:pPr eaLnBrk="1" hangingPunct="1"/>
            <a:r>
              <a:rPr lang="ru-RU" smtClean="0"/>
              <a:t>Она живёт в большом лесу –</a:t>
            </a:r>
            <a:br>
              <a:rPr lang="ru-RU" smtClean="0"/>
            </a:br>
            <a:r>
              <a:rPr lang="ru-RU" smtClean="0"/>
              <a:t>Все знают хитрую куму,</a:t>
            </a:r>
            <a:br>
              <a:rPr lang="ru-RU" smtClean="0"/>
            </a:br>
            <a:r>
              <a:rPr lang="ru-RU" smtClean="0"/>
              <a:t>А про её проказы</a:t>
            </a:r>
            <a:br>
              <a:rPr lang="ru-RU" smtClean="0"/>
            </a:br>
            <a:r>
              <a:rPr lang="ru-RU" smtClean="0"/>
              <a:t>Есть сказки и рассказы. Хитрая плутовка,</a:t>
            </a:r>
            <a:br>
              <a:rPr lang="ru-RU" smtClean="0"/>
            </a:br>
            <a:r>
              <a:rPr lang="ru-RU" smtClean="0"/>
              <a:t> Рыжая головка,</a:t>
            </a:r>
            <a:br>
              <a:rPr lang="ru-RU" smtClean="0"/>
            </a:br>
            <a:r>
              <a:rPr lang="ru-RU" smtClean="0"/>
              <a:t> Хвост пушистый — краса!</a:t>
            </a:r>
            <a:br>
              <a:rPr lang="ru-RU" smtClean="0"/>
            </a:br>
            <a:r>
              <a:rPr lang="ru-RU" smtClean="0"/>
              <a:t> Как зовут её? (Лиса - Түлкі)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Назови сказки в которых есть лиса</a:t>
            </a:r>
          </a:p>
        </p:txBody>
      </p:sp>
      <p:pic>
        <p:nvPicPr>
          <p:cNvPr id="16386" name="Picture 4" descr="http://mirmamok.ru/files/78c/78c7c50df0204e5953e829262427f34b-swm-500x500.jpg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8745" t="4762" r="7281" b="7964"/>
          <a:stretch>
            <a:fillRect/>
          </a:stretch>
        </p:blipFill>
        <p:spPr>
          <a:xfrm>
            <a:off x="179388" y="1773238"/>
            <a:ext cx="2030412" cy="2984500"/>
          </a:xfrm>
        </p:spPr>
      </p:pic>
      <p:pic>
        <p:nvPicPr>
          <p:cNvPr id="1026" name="Picture 2" descr="https://knigamir.com/upload/iblock/9c9/9c9e64b742163b888ad3116b8c1b1453.jpg"/>
          <p:cNvPicPr>
            <a:picLocks noChangeAspect="1" noChangeArrowheads="1"/>
          </p:cNvPicPr>
          <p:nvPr/>
        </p:nvPicPr>
        <p:blipFill>
          <a:blip r:embed="rId3"/>
          <a:srcRect t="1579" b="6161"/>
          <a:stretch>
            <a:fillRect/>
          </a:stretch>
        </p:blipFill>
        <p:spPr bwMode="auto">
          <a:xfrm>
            <a:off x="2484438" y="3357563"/>
            <a:ext cx="2051050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s://im1-tub-ru.yandex.net/i?id=e1d38c5074c20d378dcadd4a13beb934&amp;n=33&amp;h=215&amp;w=1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1557338"/>
            <a:ext cx="2035175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https://im3-tub-ru.yandex.net/i?id=0ddbfccc118f53e6dfc53e80bf1d721d&amp;n=33&amp;h=215&amp;w=16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3500438"/>
            <a:ext cx="1930400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Лисичка со скалочкой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30363" y="404813"/>
            <a:ext cx="5370512" cy="626427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Лисичка со скалочк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549275"/>
            <a:ext cx="6408737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1979613" y="4868863"/>
            <a:ext cx="45720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Шла лисичка по дорожке, нашла скалочку. Подняла и пошла дальше.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468313" y="3860800"/>
            <a:ext cx="8280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Пришла в деревню и стучится в избу:</a:t>
            </a:r>
            <a:br>
              <a:rPr lang="ru-RU" sz="2400" b="1"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- Стук-стук-стук!</a:t>
            </a:r>
            <a:br>
              <a:rPr lang="ru-RU" sz="2400" b="1"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- Кто там?</a:t>
            </a:r>
            <a:br>
              <a:rPr lang="ru-RU" sz="2400" b="1"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- Я, лисичка-сестричка! Пустите переночевать!</a:t>
            </a:r>
            <a:br>
              <a:rPr lang="ru-RU" sz="2400" b="1"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- У нас и без тебя тесно.</a:t>
            </a:r>
            <a:br>
              <a:rPr lang="ru-RU" sz="2400" b="1"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- Да я не потесню вас: сама лягу на лавочку, хвостик под лавочку, скалочку под печку.</a:t>
            </a:r>
          </a:p>
        </p:txBody>
      </p:sp>
      <p:pic>
        <p:nvPicPr>
          <p:cNvPr id="19458" name="Picture 2" descr="Лисичка со скалочк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60350"/>
            <a:ext cx="6913562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Лисичка со скалочк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404813"/>
            <a:ext cx="47625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323850" y="476250"/>
            <a:ext cx="324008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Её пустили.</a:t>
            </a:r>
            <a:br>
              <a:rPr lang="ru-RU" sz="2400" b="1"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Вот она легла сама на лавочку, хвостик под лавочку, скалочку под печку.</a:t>
            </a:r>
            <a:br>
              <a:rPr lang="ru-RU" sz="2400" b="1"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Рано утром лисичка встала, сожгла свою скалочку, а потом и спрашивает:</a:t>
            </a:r>
            <a:br>
              <a:rPr lang="ru-RU" sz="2400" b="1"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- Где же моя скалочка? Давайте мне за неё курочку!</a:t>
            </a:r>
            <a:br>
              <a:rPr lang="ru-RU" sz="2400" b="1"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Мужик – делать нечего! – отдал ей за скалочку курочку</a:t>
            </a:r>
            <a:r>
              <a:rPr lang="ru-RU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2124075" y="4292600"/>
            <a:ext cx="4572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Взяла лисичка курочку, идёт да поёт:</a:t>
            </a:r>
            <a:br>
              <a:rPr lang="ru-RU" sz="2000" b="1">
                <a:latin typeface="Calibri" pitchFamily="34" charset="0"/>
              </a:rPr>
            </a:br>
            <a:r>
              <a:rPr lang="ru-RU" sz="2000" b="1">
                <a:latin typeface="Calibri" pitchFamily="34" charset="0"/>
              </a:rPr>
              <a:t>- Шла лисичка по дорожке,</a:t>
            </a:r>
            <a:br>
              <a:rPr lang="ru-RU" sz="2000" b="1">
                <a:latin typeface="Calibri" pitchFamily="34" charset="0"/>
              </a:rPr>
            </a:br>
            <a:r>
              <a:rPr lang="ru-RU" sz="2000" b="1">
                <a:latin typeface="Calibri" pitchFamily="34" charset="0"/>
              </a:rPr>
              <a:t>Нашла скалочку,</a:t>
            </a:r>
            <a:br>
              <a:rPr lang="ru-RU" sz="2000" b="1">
                <a:latin typeface="Calibri" pitchFamily="34" charset="0"/>
              </a:rPr>
            </a:br>
            <a:r>
              <a:rPr lang="ru-RU" sz="2000" b="1">
                <a:latin typeface="Calibri" pitchFamily="34" charset="0"/>
              </a:rPr>
              <a:t>За скалочку взяла курочку!</a:t>
            </a:r>
            <a:br>
              <a:rPr lang="ru-RU" sz="2000" b="1">
                <a:latin typeface="Calibri" pitchFamily="34" charset="0"/>
              </a:rPr>
            </a:br>
            <a:r>
              <a:rPr lang="ru-RU" sz="2000" b="1">
                <a:latin typeface="Calibri" pitchFamily="34" charset="0"/>
              </a:rPr>
              <a:t>Пришла она в другую деревню:</a:t>
            </a:r>
            <a:br>
              <a:rPr lang="ru-RU" sz="2000" b="1">
                <a:latin typeface="Calibri" pitchFamily="34" charset="0"/>
              </a:rPr>
            </a:br>
            <a:r>
              <a:rPr lang="ru-RU" sz="2000" b="1">
                <a:latin typeface="Calibri" pitchFamily="34" charset="0"/>
              </a:rPr>
              <a:t>- Стук-стук-стук!</a:t>
            </a:r>
            <a:br>
              <a:rPr lang="ru-RU" sz="2000" b="1">
                <a:latin typeface="Calibri" pitchFamily="34" charset="0"/>
              </a:rPr>
            </a:br>
            <a:r>
              <a:rPr lang="ru-RU" sz="2000" b="1">
                <a:latin typeface="Calibri" pitchFamily="34" charset="0"/>
              </a:rPr>
              <a:t>- Кто там?</a:t>
            </a:r>
          </a:p>
        </p:txBody>
      </p:sp>
      <p:pic>
        <p:nvPicPr>
          <p:cNvPr id="21506" name="Picture 2" descr="Лисичка со скалочк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60350"/>
            <a:ext cx="7343775" cy="400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543</Words>
  <Application>Microsoft Office PowerPoint</Application>
  <PresentationFormat>Экран (4:3)</PresentationFormat>
  <Paragraphs>35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Comic Sans MS</vt:lpstr>
      <vt:lpstr>Тема Office</vt:lpstr>
      <vt:lpstr>Слайд 1</vt:lpstr>
      <vt:lpstr> Соедини название животного и его сказочное прозвище: </vt:lpstr>
      <vt:lpstr> Сегодня  мы познакомимся с новой русской народной сказкой, а о ком она, вы узнаете отгадав загадку</vt:lpstr>
      <vt:lpstr>Назови сказки в которых есть лиса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Прошу вас ответить на вопросы по содержанию сказки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Андрей</cp:lastModifiedBy>
  <cp:revision>10</cp:revision>
  <dcterms:modified xsi:type="dcterms:W3CDTF">2022-01-24T13:38:10Z</dcterms:modified>
</cp:coreProperties>
</file>