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68" r:id="rId4"/>
    <p:sldId id="263" r:id="rId5"/>
    <p:sldId id="270" r:id="rId6"/>
    <p:sldId id="271" r:id="rId7"/>
    <p:sldId id="272" r:id="rId8"/>
    <p:sldId id="273" r:id="rId9"/>
    <p:sldId id="275" r:id="rId10"/>
    <p:sldId id="276" r:id="rId11"/>
    <p:sldId id="262" r:id="rId12"/>
    <p:sldId id="257" r:id="rId13"/>
    <p:sldId id="264" r:id="rId14"/>
    <p:sldId id="260" r:id="rId15"/>
    <p:sldId id="278" r:id="rId16"/>
    <p:sldId id="259" r:id="rId17"/>
    <p:sldId id="280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CC"/>
    <a:srgbClr val="CC0000"/>
    <a:srgbClr val="99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 varScale="1">
        <p:scale>
          <a:sx n="73" d="100"/>
          <a:sy n="73" d="100"/>
        </p:scale>
        <p:origin x="-10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0C2D0-653E-4812-91CA-970BDAA60AF7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C520F-3D47-47C0-8824-C4F99ADE43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68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8DF6A-7CF1-4DAD-955D-12742AB59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166274" y="1744355"/>
            <a:ext cx="213391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  <a:endParaRPr lang="ru-RU" sz="30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1319" y="4120619"/>
            <a:ext cx="1313254" cy="15813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059660" y="1385481"/>
            <a:ext cx="70246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0066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Число и цифра</a:t>
            </a:r>
            <a:endParaRPr lang="ru-RU" sz="8000" b="1" cap="none" spc="0" dirty="0">
              <a:ln w="11430"/>
              <a:solidFill>
                <a:srgbClr val="0066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1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404813"/>
            <a:ext cx="8377237" cy="5691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ru-RU" sz="4800" dirty="0" smtClean="0"/>
              <a:t> 2+5=	        3+3=	    4+2=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en-US" sz="4800" dirty="0" smtClean="0"/>
              <a:t> </a:t>
            </a:r>
            <a:r>
              <a:rPr lang="ru-RU" sz="4800" dirty="0" smtClean="0"/>
              <a:t>4+3=        1+6=	    3+2=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4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4800" dirty="0" smtClean="0"/>
              <a:t>5  	  =7		6          =7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4800" dirty="0" smtClean="0"/>
              <a:t>         3 =6		   2 =7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4800" dirty="0" smtClean="0"/>
              <a:t>6         =4        7         =2</a:t>
            </a:r>
          </a:p>
        </p:txBody>
      </p:sp>
      <p:sp>
        <p:nvSpPr>
          <p:cNvPr id="34819" name="Rectangle 8"/>
          <p:cNvSpPr>
            <a:spLocks noChangeArrowheads="1"/>
          </p:cNvSpPr>
          <p:nvPr/>
        </p:nvSpPr>
        <p:spPr bwMode="auto">
          <a:xfrm>
            <a:off x="1428728" y="3429000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Rectangle 20"/>
          <p:cNvSpPr>
            <a:spLocks noChangeArrowheads="1"/>
          </p:cNvSpPr>
          <p:nvPr/>
        </p:nvSpPr>
        <p:spPr bwMode="auto">
          <a:xfrm>
            <a:off x="2124075" y="3429000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Rectangle 21"/>
          <p:cNvSpPr>
            <a:spLocks noChangeArrowheads="1"/>
          </p:cNvSpPr>
          <p:nvPr/>
        </p:nvSpPr>
        <p:spPr bwMode="auto">
          <a:xfrm>
            <a:off x="1785918" y="4214818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Rectangle 22"/>
          <p:cNvSpPr>
            <a:spLocks noChangeArrowheads="1"/>
          </p:cNvSpPr>
          <p:nvPr/>
        </p:nvSpPr>
        <p:spPr bwMode="auto">
          <a:xfrm>
            <a:off x="1071538" y="4214818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3" name="Rectangle 23"/>
          <p:cNvSpPr>
            <a:spLocks noChangeArrowheads="1"/>
          </p:cNvSpPr>
          <p:nvPr/>
        </p:nvSpPr>
        <p:spPr bwMode="auto">
          <a:xfrm>
            <a:off x="2071670" y="5072074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4" name="Rectangle 24"/>
          <p:cNvSpPr>
            <a:spLocks noChangeArrowheads="1"/>
          </p:cNvSpPr>
          <p:nvPr/>
        </p:nvSpPr>
        <p:spPr bwMode="auto">
          <a:xfrm>
            <a:off x="1357290" y="5072074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5" name="Rectangle 25"/>
          <p:cNvSpPr>
            <a:spLocks noChangeArrowheads="1"/>
          </p:cNvSpPr>
          <p:nvPr/>
        </p:nvSpPr>
        <p:spPr bwMode="auto">
          <a:xfrm>
            <a:off x="4643438" y="5143512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6" name="Rectangle 26"/>
          <p:cNvSpPr>
            <a:spLocks noChangeArrowheads="1"/>
          </p:cNvSpPr>
          <p:nvPr/>
        </p:nvSpPr>
        <p:spPr bwMode="auto">
          <a:xfrm>
            <a:off x="5286380" y="5143512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7" name="Rectangle 27"/>
          <p:cNvSpPr>
            <a:spLocks noChangeArrowheads="1"/>
          </p:cNvSpPr>
          <p:nvPr/>
        </p:nvSpPr>
        <p:spPr bwMode="auto">
          <a:xfrm>
            <a:off x="4214810" y="4286256"/>
            <a:ext cx="4318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8" name="Rectangle 28"/>
          <p:cNvSpPr>
            <a:spLocks noChangeArrowheads="1"/>
          </p:cNvSpPr>
          <p:nvPr/>
        </p:nvSpPr>
        <p:spPr bwMode="auto">
          <a:xfrm>
            <a:off x="4929190" y="4286256"/>
            <a:ext cx="4318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9" name="Rectangle 29"/>
          <p:cNvSpPr>
            <a:spLocks noChangeArrowheads="1"/>
          </p:cNvSpPr>
          <p:nvPr/>
        </p:nvSpPr>
        <p:spPr bwMode="auto">
          <a:xfrm>
            <a:off x="5214942" y="3500438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30" name="Rectangle 30"/>
          <p:cNvSpPr>
            <a:spLocks noChangeArrowheads="1"/>
          </p:cNvSpPr>
          <p:nvPr/>
        </p:nvSpPr>
        <p:spPr bwMode="auto">
          <a:xfrm>
            <a:off x="4643438" y="3500438"/>
            <a:ext cx="4318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260648"/>
            <a:ext cx="5616624" cy="34057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Цифра семь! Цифра семь!</a:t>
            </a:r>
          </a:p>
          <a:p>
            <a:pPr>
              <a:lnSpc>
                <a:spcPct val="20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Цифра лёгкая совсем!</a:t>
            </a:r>
          </a:p>
          <a:p>
            <a:pPr>
              <a:lnSpc>
                <a:spcPct val="20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Я косу принесу</a:t>
            </a:r>
          </a:p>
          <a:p>
            <a:pPr>
              <a:lnSpc>
                <a:spcPct val="20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срисую ту косу!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Documents and Settings\Мама\Мои документы\1 класс\Презентация по математике\Картинки для презентации\Коса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9987">
            <a:off x="4729505" y="1392694"/>
            <a:ext cx="2432556" cy="456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7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35696" y="634628"/>
            <a:ext cx="5637038" cy="5602684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618211" y="1111224"/>
            <a:ext cx="2252669" cy="292725"/>
          </a:xfrm>
          <a:custGeom>
            <a:avLst/>
            <a:gdLst>
              <a:gd name="T0" fmla="*/ 0 w 1728"/>
              <a:gd name="T1" fmla="*/ 264 h 264"/>
              <a:gd name="T2" fmla="*/ 144 w 1728"/>
              <a:gd name="T3" fmla="*/ 120 h 264"/>
              <a:gd name="T4" fmla="*/ 384 w 1728"/>
              <a:gd name="T5" fmla="*/ 24 h 264"/>
              <a:gd name="T6" fmla="*/ 624 w 1728"/>
              <a:gd name="T7" fmla="*/ 72 h 264"/>
              <a:gd name="T8" fmla="*/ 912 w 1728"/>
              <a:gd name="T9" fmla="*/ 216 h 264"/>
              <a:gd name="T10" fmla="*/ 1104 w 1728"/>
              <a:gd name="T11" fmla="*/ 264 h 264"/>
              <a:gd name="T12" fmla="*/ 1296 w 1728"/>
              <a:gd name="T13" fmla="*/ 216 h 264"/>
              <a:gd name="T14" fmla="*/ 1680 w 1728"/>
              <a:gd name="T15" fmla="*/ 24 h 264"/>
              <a:gd name="T16" fmla="*/ 1584 w 1728"/>
              <a:gd name="T17" fmla="*/ 72 h 264"/>
              <a:gd name="T18" fmla="*/ 1632 w 1728"/>
              <a:gd name="T19" fmla="*/ 72 h 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28"/>
              <a:gd name="T31" fmla="*/ 0 h 264"/>
              <a:gd name="T32" fmla="*/ 1728 w 1728"/>
              <a:gd name="T33" fmla="*/ 264 h 264"/>
              <a:gd name="connsiteX0" fmla="*/ 0 w 9781"/>
              <a:gd name="connsiteY0" fmla="*/ 9294 h 9294"/>
              <a:gd name="connsiteX1" fmla="*/ 833 w 9781"/>
              <a:gd name="connsiteY1" fmla="*/ 3839 h 9294"/>
              <a:gd name="connsiteX2" fmla="*/ 2222 w 9781"/>
              <a:gd name="connsiteY2" fmla="*/ 203 h 9294"/>
              <a:gd name="connsiteX3" fmla="*/ 3611 w 9781"/>
              <a:gd name="connsiteY3" fmla="*/ 2021 h 9294"/>
              <a:gd name="connsiteX4" fmla="*/ 5278 w 9781"/>
              <a:gd name="connsiteY4" fmla="*/ 7476 h 9294"/>
              <a:gd name="connsiteX5" fmla="*/ 6404 w 9781"/>
              <a:gd name="connsiteY5" fmla="*/ 8773 h 9294"/>
              <a:gd name="connsiteX6" fmla="*/ 7500 w 9781"/>
              <a:gd name="connsiteY6" fmla="*/ 7476 h 9294"/>
              <a:gd name="connsiteX7" fmla="*/ 9722 w 9781"/>
              <a:gd name="connsiteY7" fmla="*/ 203 h 9294"/>
              <a:gd name="connsiteX8" fmla="*/ 9167 w 9781"/>
              <a:gd name="connsiteY8" fmla="*/ 2021 h 9294"/>
              <a:gd name="connsiteX9" fmla="*/ 9444 w 9781"/>
              <a:gd name="connsiteY9" fmla="*/ 2021 h 9294"/>
              <a:gd name="connsiteX0" fmla="*/ 0 w 10000"/>
              <a:gd name="connsiteY0" fmla="*/ 10000 h 10000"/>
              <a:gd name="connsiteX1" fmla="*/ 852 w 10000"/>
              <a:gd name="connsiteY1" fmla="*/ 4131 h 10000"/>
              <a:gd name="connsiteX2" fmla="*/ 2272 w 10000"/>
              <a:gd name="connsiteY2" fmla="*/ 218 h 10000"/>
              <a:gd name="connsiteX3" fmla="*/ 3692 w 10000"/>
              <a:gd name="connsiteY3" fmla="*/ 2175 h 10000"/>
              <a:gd name="connsiteX4" fmla="*/ 5301 w 10000"/>
              <a:gd name="connsiteY4" fmla="*/ 7484 h 10000"/>
              <a:gd name="connsiteX5" fmla="*/ 6547 w 10000"/>
              <a:gd name="connsiteY5" fmla="*/ 9439 h 10000"/>
              <a:gd name="connsiteX6" fmla="*/ 7668 w 10000"/>
              <a:gd name="connsiteY6" fmla="*/ 8044 h 10000"/>
              <a:gd name="connsiteX7" fmla="*/ 9940 w 10000"/>
              <a:gd name="connsiteY7" fmla="*/ 218 h 10000"/>
              <a:gd name="connsiteX8" fmla="*/ 9372 w 10000"/>
              <a:gd name="connsiteY8" fmla="*/ 2175 h 10000"/>
              <a:gd name="connsiteX9" fmla="*/ 9655 w 10000"/>
              <a:gd name="connsiteY9" fmla="*/ 2175 h 10000"/>
              <a:gd name="connsiteX0" fmla="*/ 0 w 10000"/>
              <a:gd name="connsiteY0" fmla="*/ 10000 h 10000"/>
              <a:gd name="connsiteX1" fmla="*/ 852 w 10000"/>
              <a:gd name="connsiteY1" fmla="*/ 4131 h 10000"/>
              <a:gd name="connsiteX2" fmla="*/ 2272 w 10000"/>
              <a:gd name="connsiteY2" fmla="*/ 218 h 10000"/>
              <a:gd name="connsiteX3" fmla="*/ 3692 w 10000"/>
              <a:gd name="connsiteY3" fmla="*/ 2175 h 10000"/>
              <a:gd name="connsiteX4" fmla="*/ 5301 w 10000"/>
              <a:gd name="connsiteY4" fmla="*/ 7484 h 10000"/>
              <a:gd name="connsiteX5" fmla="*/ 6531 w 10000"/>
              <a:gd name="connsiteY5" fmla="*/ 9215 h 10000"/>
              <a:gd name="connsiteX6" fmla="*/ 7668 w 10000"/>
              <a:gd name="connsiteY6" fmla="*/ 8044 h 10000"/>
              <a:gd name="connsiteX7" fmla="*/ 9940 w 10000"/>
              <a:gd name="connsiteY7" fmla="*/ 218 h 10000"/>
              <a:gd name="connsiteX8" fmla="*/ 9372 w 10000"/>
              <a:gd name="connsiteY8" fmla="*/ 2175 h 10000"/>
              <a:gd name="connsiteX9" fmla="*/ 9655 w 10000"/>
              <a:gd name="connsiteY9" fmla="*/ 2175 h 10000"/>
              <a:gd name="connsiteX0" fmla="*/ 0 w 10000"/>
              <a:gd name="connsiteY0" fmla="*/ 9976 h 9976"/>
              <a:gd name="connsiteX1" fmla="*/ 852 w 10000"/>
              <a:gd name="connsiteY1" fmla="*/ 4107 h 9976"/>
              <a:gd name="connsiteX2" fmla="*/ 2272 w 10000"/>
              <a:gd name="connsiteY2" fmla="*/ 194 h 9976"/>
              <a:gd name="connsiteX3" fmla="*/ 3692 w 10000"/>
              <a:gd name="connsiteY3" fmla="*/ 2151 h 9976"/>
              <a:gd name="connsiteX4" fmla="*/ 5301 w 10000"/>
              <a:gd name="connsiteY4" fmla="*/ 7460 h 9976"/>
              <a:gd name="connsiteX5" fmla="*/ 6531 w 10000"/>
              <a:gd name="connsiteY5" fmla="*/ 9191 h 9976"/>
              <a:gd name="connsiteX6" fmla="*/ 7668 w 10000"/>
              <a:gd name="connsiteY6" fmla="*/ 7572 h 9976"/>
              <a:gd name="connsiteX7" fmla="*/ 9940 w 10000"/>
              <a:gd name="connsiteY7" fmla="*/ 194 h 9976"/>
              <a:gd name="connsiteX8" fmla="*/ 9372 w 10000"/>
              <a:gd name="connsiteY8" fmla="*/ 2151 h 9976"/>
              <a:gd name="connsiteX9" fmla="*/ 9655 w 10000"/>
              <a:gd name="connsiteY9" fmla="*/ 2151 h 9976"/>
              <a:gd name="connsiteX0" fmla="*/ 0 w 10000"/>
              <a:gd name="connsiteY0" fmla="*/ 10000 h 10000"/>
              <a:gd name="connsiteX1" fmla="*/ 852 w 10000"/>
              <a:gd name="connsiteY1" fmla="*/ 4117 h 10000"/>
              <a:gd name="connsiteX2" fmla="*/ 2272 w 10000"/>
              <a:gd name="connsiteY2" fmla="*/ 194 h 10000"/>
              <a:gd name="connsiteX3" fmla="*/ 3692 w 10000"/>
              <a:gd name="connsiteY3" fmla="*/ 2156 h 10000"/>
              <a:gd name="connsiteX4" fmla="*/ 5301 w 10000"/>
              <a:gd name="connsiteY4" fmla="*/ 7478 h 10000"/>
              <a:gd name="connsiteX5" fmla="*/ 6499 w 10000"/>
              <a:gd name="connsiteY5" fmla="*/ 8764 h 10000"/>
              <a:gd name="connsiteX6" fmla="*/ 7668 w 10000"/>
              <a:gd name="connsiteY6" fmla="*/ 7590 h 10000"/>
              <a:gd name="connsiteX7" fmla="*/ 9940 w 10000"/>
              <a:gd name="connsiteY7" fmla="*/ 194 h 10000"/>
              <a:gd name="connsiteX8" fmla="*/ 9372 w 10000"/>
              <a:gd name="connsiteY8" fmla="*/ 2156 h 10000"/>
              <a:gd name="connsiteX9" fmla="*/ 9655 w 10000"/>
              <a:gd name="connsiteY9" fmla="*/ 2156 h 10000"/>
              <a:gd name="connsiteX0" fmla="*/ 0 w 10000"/>
              <a:gd name="connsiteY0" fmla="*/ 10000 h 10000"/>
              <a:gd name="connsiteX1" fmla="*/ 852 w 10000"/>
              <a:gd name="connsiteY1" fmla="*/ 4117 h 10000"/>
              <a:gd name="connsiteX2" fmla="*/ 2272 w 10000"/>
              <a:gd name="connsiteY2" fmla="*/ 194 h 10000"/>
              <a:gd name="connsiteX3" fmla="*/ 3692 w 10000"/>
              <a:gd name="connsiteY3" fmla="*/ 2156 h 10000"/>
              <a:gd name="connsiteX4" fmla="*/ 5301 w 10000"/>
              <a:gd name="connsiteY4" fmla="*/ 7478 h 10000"/>
              <a:gd name="connsiteX5" fmla="*/ 6499 w 10000"/>
              <a:gd name="connsiteY5" fmla="*/ 8764 h 10000"/>
              <a:gd name="connsiteX6" fmla="*/ 7668 w 10000"/>
              <a:gd name="connsiteY6" fmla="*/ 7590 h 10000"/>
              <a:gd name="connsiteX7" fmla="*/ 9940 w 10000"/>
              <a:gd name="connsiteY7" fmla="*/ 194 h 10000"/>
              <a:gd name="connsiteX8" fmla="*/ 9372 w 10000"/>
              <a:gd name="connsiteY8" fmla="*/ 2156 h 10000"/>
              <a:gd name="connsiteX9" fmla="*/ 9655 w 10000"/>
              <a:gd name="connsiteY9" fmla="*/ 2156 h 10000"/>
              <a:gd name="connsiteX0" fmla="*/ 0 w 10000"/>
              <a:gd name="connsiteY0" fmla="*/ 10000 h 10000"/>
              <a:gd name="connsiteX1" fmla="*/ 852 w 10000"/>
              <a:gd name="connsiteY1" fmla="*/ 4117 h 10000"/>
              <a:gd name="connsiteX2" fmla="*/ 2272 w 10000"/>
              <a:gd name="connsiteY2" fmla="*/ 194 h 10000"/>
              <a:gd name="connsiteX3" fmla="*/ 3692 w 10000"/>
              <a:gd name="connsiteY3" fmla="*/ 2156 h 10000"/>
              <a:gd name="connsiteX4" fmla="*/ 5301 w 10000"/>
              <a:gd name="connsiteY4" fmla="*/ 7478 h 10000"/>
              <a:gd name="connsiteX5" fmla="*/ 6499 w 10000"/>
              <a:gd name="connsiteY5" fmla="*/ 8764 h 10000"/>
              <a:gd name="connsiteX6" fmla="*/ 7668 w 10000"/>
              <a:gd name="connsiteY6" fmla="*/ 7590 h 10000"/>
              <a:gd name="connsiteX7" fmla="*/ 9940 w 10000"/>
              <a:gd name="connsiteY7" fmla="*/ 194 h 10000"/>
              <a:gd name="connsiteX8" fmla="*/ 9372 w 10000"/>
              <a:gd name="connsiteY8" fmla="*/ 215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236" y="7875"/>
                  <a:pt x="473" y="5752"/>
                  <a:pt x="852" y="4117"/>
                </a:cubicBezTo>
                <a:cubicBezTo>
                  <a:pt x="1231" y="2483"/>
                  <a:pt x="1798" y="521"/>
                  <a:pt x="2272" y="194"/>
                </a:cubicBezTo>
                <a:cubicBezTo>
                  <a:pt x="2745" y="-132"/>
                  <a:pt x="3187" y="942"/>
                  <a:pt x="3692" y="2156"/>
                </a:cubicBezTo>
                <a:cubicBezTo>
                  <a:pt x="4197" y="3370"/>
                  <a:pt x="4833" y="6377"/>
                  <a:pt x="5301" y="7478"/>
                </a:cubicBezTo>
                <a:cubicBezTo>
                  <a:pt x="5769" y="8579"/>
                  <a:pt x="6105" y="8745"/>
                  <a:pt x="6499" y="8764"/>
                </a:cubicBezTo>
                <a:cubicBezTo>
                  <a:pt x="6893" y="8783"/>
                  <a:pt x="7095" y="9018"/>
                  <a:pt x="7668" y="7590"/>
                </a:cubicBezTo>
                <a:cubicBezTo>
                  <a:pt x="8241" y="6162"/>
                  <a:pt x="9656" y="1101"/>
                  <a:pt x="9940" y="194"/>
                </a:cubicBezTo>
                <a:cubicBezTo>
                  <a:pt x="10224" y="-712"/>
                  <a:pt x="9419" y="1829"/>
                  <a:pt x="9372" y="2156"/>
                </a:cubicBezTo>
              </a:path>
            </a:pathLst>
          </a:custGeom>
          <a:noFill/>
          <a:ln w="139700" cap="rnd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364832" y="3573016"/>
            <a:ext cx="1295400" cy="0"/>
          </a:xfrm>
          <a:prstGeom prst="line">
            <a:avLst/>
          </a:prstGeom>
          <a:noFill/>
          <a:ln w="139700" cap="rnd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5220071" y="1089025"/>
            <a:ext cx="1693128" cy="4679950"/>
          </a:xfrm>
          <a:prstGeom prst="line">
            <a:avLst/>
          </a:prstGeom>
          <a:noFill/>
          <a:ln w="139700" cap="rnd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Овал 10"/>
          <p:cNvSpPr>
            <a:spLocks/>
          </p:cNvSpPr>
          <p:nvPr/>
        </p:nvSpPr>
        <p:spPr>
          <a:xfrm>
            <a:off x="5267097" y="3491002"/>
            <a:ext cx="168999" cy="16402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>
            <a:spLocks/>
          </p:cNvSpPr>
          <p:nvPr/>
        </p:nvSpPr>
        <p:spPr>
          <a:xfrm>
            <a:off x="4547017" y="1321935"/>
            <a:ext cx="168999" cy="16402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835696" y="1027336"/>
            <a:ext cx="563703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835696" y="5851872"/>
            <a:ext cx="563703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единительная линия 16"/>
          <p:cNvCxnSpPr/>
          <p:nvPr/>
        </p:nvCxnSpPr>
        <p:spPr>
          <a:xfrm flipH="1" flipV="1">
            <a:off x="7020271" y="639738"/>
            <a:ext cx="1" cy="559757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 flipH="1" flipV="1">
            <a:off x="2267743" y="639739"/>
            <a:ext cx="1" cy="559757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8870261">
            <a:off x="4305935" y="-38190"/>
            <a:ext cx="1931228" cy="1448420"/>
          </a:xfrm>
          <a:prstGeom prst="rect">
            <a:avLst/>
          </a:prstGeom>
          <a:noFill/>
          <a:ln>
            <a:noFill/>
          </a:ln>
          <a:effectLst>
            <a:outerShdw blurRad="114300" dist="114300" dir="17880000" sx="95000" sy="95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10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0257 -0.02778 L 0.05278 -0.03958 C 0.06163 -0.04305 0.06893 -0.03796 0.08229 -0.0368 C 0.09063 -0.03449 0.0974 -0.02963 0.10469 -0.02569 C 0.11198 -0.02176 0.11979 -0.0162 0.12674 -0.01319 L 0.14636 -0.00694 L 0.16302 -0.00555 L 0.17969 -0.00764 L 0.1941 -0.01389 L 0.22361 -0.02986 L 0.25313 -0.04838 " pathEditMode="relative" rAng="0" ptsTypes="FAffaFAAAAA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56" y="-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312 -0.04838 L 0.06423 0.6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44" y="3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0.31319 L 0.23177 0.310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3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324582" y="980728"/>
            <a:ext cx="2577967" cy="1188133"/>
            <a:chOff x="1706001" y="1412775"/>
            <a:chExt cx="2577967" cy="1188133"/>
          </a:xfrm>
        </p:grpSpPr>
        <p:grpSp>
          <p:nvGrpSpPr>
            <p:cNvPr id="62" name="Группа 61"/>
            <p:cNvGrpSpPr>
              <a:grpSpLocks noChangeAspect="1"/>
            </p:cNvGrpSpPr>
            <p:nvPr/>
          </p:nvGrpSpPr>
          <p:grpSpPr>
            <a:xfrm>
              <a:off x="1706001" y="1412775"/>
              <a:ext cx="1188132" cy="1188132"/>
              <a:chOff x="1403648" y="1268760"/>
              <a:chExt cx="792088" cy="792088"/>
            </a:xfrm>
          </p:grpSpPr>
          <p:sp>
            <p:nvSpPr>
              <p:cNvPr id="63" name="Скругленный прямоугольник 62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1489945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1960660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1489945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1960660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1727684" y="1590133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9" name="Группа 68"/>
            <p:cNvGrpSpPr>
              <a:grpSpLocks noChangeAspect="1"/>
            </p:cNvGrpSpPr>
            <p:nvPr/>
          </p:nvGrpSpPr>
          <p:grpSpPr>
            <a:xfrm>
              <a:off x="3095836" y="1412776"/>
              <a:ext cx="1188132" cy="1188132"/>
              <a:chOff x="1403648" y="1268760"/>
              <a:chExt cx="792088" cy="792088"/>
            </a:xfrm>
          </p:grpSpPr>
          <p:sp>
            <p:nvSpPr>
              <p:cNvPr id="70" name="Скругленный прямоугольник 69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1960660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1489945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87" name="Группа 86"/>
          <p:cNvGrpSpPr/>
          <p:nvPr/>
        </p:nvGrpSpPr>
        <p:grpSpPr>
          <a:xfrm>
            <a:off x="5227131" y="980728"/>
            <a:ext cx="2592288" cy="1190795"/>
            <a:chOff x="5292080" y="1412776"/>
            <a:chExt cx="2592288" cy="1190795"/>
          </a:xfrm>
        </p:grpSpPr>
        <p:grpSp>
          <p:nvGrpSpPr>
            <p:cNvPr id="73" name="Группа 72"/>
            <p:cNvGrpSpPr>
              <a:grpSpLocks noChangeAspect="1"/>
            </p:cNvGrpSpPr>
            <p:nvPr/>
          </p:nvGrpSpPr>
          <p:grpSpPr>
            <a:xfrm>
              <a:off x="5292080" y="1415439"/>
              <a:ext cx="1188132" cy="1188132"/>
              <a:chOff x="1403648" y="1268760"/>
              <a:chExt cx="792088" cy="792088"/>
            </a:xfrm>
          </p:grpSpPr>
          <p:sp>
            <p:nvSpPr>
              <p:cNvPr id="74" name="Скругленный прямоугольник 73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1489945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6" name="Овал 75"/>
              <p:cNvSpPr/>
              <p:nvPr/>
            </p:nvSpPr>
            <p:spPr>
              <a:xfrm>
                <a:off x="1960660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7" name="Овал 76"/>
              <p:cNvSpPr/>
              <p:nvPr/>
            </p:nvSpPr>
            <p:spPr>
              <a:xfrm>
                <a:off x="1489945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8" name="Овал 77"/>
              <p:cNvSpPr/>
              <p:nvPr/>
            </p:nvSpPr>
            <p:spPr>
              <a:xfrm>
                <a:off x="1960660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9" name="Группа 78"/>
            <p:cNvGrpSpPr>
              <a:grpSpLocks noChangeAspect="1"/>
            </p:cNvGrpSpPr>
            <p:nvPr/>
          </p:nvGrpSpPr>
          <p:grpSpPr>
            <a:xfrm>
              <a:off x="6696236" y="1412776"/>
              <a:ext cx="1188132" cy="1188132"/>
              <a:chOff x="1403648" y="1268760"/>
              <a:chExt cx="792088" cy="792088"/>
            </a:xfrm>
          </p:grpSpPr>
          <p:sp>
            <p:nvSpPr>
              <p:cNvPr id="80" name="Скругленный прямоугольник 79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1960660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2" name="Овал 81"/>
              <p:cNvSpPr/>
              <p:nvPr/>
            </p:nvSpPr>
            <p:spPr>
              <a:xfrm>
                <a:off x="1489945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3" name="Овал 82"/>
              <p:cNvSpPr/>
              <p:nvPr/>
            </p:nvSpPr>
            <p:spPr>
              <a:xfrm>
                <a:off x="1727684" y="1590133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88" name="Группа 87"/>
          <p:cNvGrpSpPr/>
          <p:nvPr/>
        </p:nvGrpSpPr>
        <p:grpSpPr>
          <a:xfrm>
            <a:off x="3275856" y="3789040"/>
            <a:ext cx="2592288" cy="1188132"/>
            <a:chOff x="3491880" y="3789040"/>
            <a:chExt cx="2592288" cy="1188132"/>
          </a:xfrm>
        </p:grpSpPr>
        <p:grpSp>
          <p:nvGrpSpPr>
            <p:cNvPr id="54" name="Группа 53"/>
            <p:cNvGrpSpPr>
              <a:grpSpLocks noChangeAspect="1"/>
            </p:cNvGrpSpPr>
            <p:nvPr/>
          </p:nvGrpSpPr>
          <p:grpSpPr>
            <a:xfrm>
              <a:off x="3491880" y="3789040"/>
              <a:ext cx="1188132" cy="1188132"/>
              <a:chOff x="1403648" y="1268760"/>
              <a:chExt cx="792088" cy="792088"/>
            </a:xfrm>
          </p:grpSpPr>
          <p:sp>
            <p:nvSpPr>
              <p:cNvPr id="55" name="Скругленный прямоугольник 54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1489945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1960660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1727684" y="1355057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1489945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1960660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Овал 60"/>
              <p:cNvSpPr/>
              <p:nvPr/>
            </p:nvSpPr>
            <p:spPr>
              <a:xfrm>
                <a:off x="1727684" y="1821009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4" name="Группа 83"/>
            <p:cNvGrpSpPr>
              <a:grpSpLocks noChangeAspect="1"/>
            </p:cNvGrpSpPr>
            <p:nvPr/>
          </p:nvGrpSpPr>
          <p:grpSpPr>
            <a:xfrm>
              <a:off x="4896036" y="3789040"/>
              <a:ext cx="1188132" cy="1188132"/>
              <a:chOff x="1403648" y="1268760"/>
              <a:chExt cx="792088" cy="792088"/>
            </a:xfrm>
          </p:grpSpPr>
          <p:sp>
            <p:nvSpPr>
              <p:cNvPr id="85" name="Скругленный прямоугольник 84"/>
              <p:cNvSpPr/>
              <p:nvPr/>
            </p:nvSpPr>
            <p:spPr>
              <a:xfrm>
                <a:off x="1403648" y="1268760"/>
                <a:ext cx="792088" cy="79208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6" name="Овал 85"/>
              <p:cNvSpPr/>
              <p:nvPr/>
            </p:nvSpPr>
            <p:spPr>
              <a:xfrm>
                <a:off x="1727684" y="1590133"/>
                <a:ext cx="144016" cy="144016"/>
              </a:xfrm>
              <a:prstGeom prst="ellipse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90" name="TextBox 89"/>
          <p:cNvSpPr txBox="1"/>
          <p:nvPr/>
        </p:nvSpPr>
        <p:spPr>
          <a:xfrm>
            <a:off x="1324583" y="2182611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+ 2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324582" y="2780927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+ 5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227131" y="2186787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+ 3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27130" y="2785103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+ 4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290178" y="4995099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+ 1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290177" y="5593415"/>
            <a:ext cx="257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+ 6 = 7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20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Documents and Settings\Мама\Мои документы\1 класс\Презентация по математике\Картинки для презентации\176069-Sepi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494"/>
            <a:ext cx="4044653" cy="30334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Documents and Settings\Мама\Мои документы\1 класс\Презентация по математике\Картинки для презентации\011220060233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133" y="251494"/>
            <a:ext cx="4292388" cy="30334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Documents and Settings\Мама\Мои документы\1 класс\Презентация по математике\Картинки для презентации\97020_03_w464_h260_f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187" y="3645024"/>
            <a:ext cx="4933626" cy="27645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00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7" name="Rectangle 7"/>
          <p:cNvSpPr>
            <a:spLocks noGrp="1" noChangeArrowheads="1"/>
          </p:cNvSpPr>
          <p:nvPr>
            <p:ph type="title"/>
          </p:nvPr>
        </p:nvSpPr>
        <p:spPr>
          <a:xfrm>
            <a:off x="263525" y="798513"/>
            <a:ext cx="747712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Валентин Катаев </a:t>
            </a:r>
            <a:br>
              <a:rPr lang="ru-RU" sz="4000" smtClean="0"/>
            </a:br>
            <a:r>
              <a:rPr lang="ru-RU" sz="4000" smtClean="0"/>
              <a:t>«Цветик - семицветик»</a:t>
            </a:r>
          </a:p>
        </p:txBody>
      </p:sp>
      <p:sp>
        <p:nvSpPr>
          <p:cNvPr id="117760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2360613"/>
            <a:ext cx="3616325" cy="4497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  <p:pic>
        <p:nvPicPr>
          <p:cNvPr id="1177605" name="Picture 5" descr="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91075" y="2111375"/>
            <a:ext cx="2949575" cy="3881438"/>
          </a:xfrm>
          <a:noFill/>
        </p:spPr>
      </p:pic>
      <p:pic>
        <p:nvPicPr>
          <p:cNvPr id="1177606" name="Picture 6" descr="цветик-семицвет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25" y="2878138"/>
            <a:ext cx="4154488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632" y="955820"/>
            <a:ext cx="6066737" cy="4433349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ChangeArrowheads="1"/>
          </p:cNvSpPr>
          <p:nvPr/>
        </p:nvSpPr>
        <p:spPr bwMode="auto">
          <a:xfrm>
            <a:off x="0" y="0"/>
            <a:ext cx="9144000" cy="10080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К</a:t>
            </a:r>
            <a:r>
              <a:rPr lang="ru-RU" sz="4200" b="1">
                <a:latin typeface="Tahoma" pitchFamily="34" charset="0"/>
              </a:rPr>
              <a:t>РАСНЫЙ</a:t>
            </a:r>
          </a:p>
        </p:txBody>
      </p:sp>
      <p:sp>
        <p:nvSpPr>
          <p:cNvPr id="1149955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10080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О</a:t>
            </a:r>
            <a:r>
              <a:rPr lang="ru-RU" sz="4200" b="1">
                <a:latin typeface="Tahoma" pitchFamily="34" charset="0"/>
              </a:rPr>
              <a:t>РАНЖЕВЫЙ</a:t>
            </a:r>
          </a:p>
        </p:txBody>
      </p:sp>
      <p:sp>
        <p:nvSpPr>
          <p:cNvPr id="1149956" name="Rectangle 4"/>
          <p:cNvSpPr>
            <a:spLocks noChangeArrowheads="1"/>
          </p:cNvSpPr>
          <p:nvPr/>
        </p:nvSpPr>
        <p:spPr bwMode="auto">
          <a:xfrm>
            <a:off x="0" y="1979613"/>
            <a:ext cx="9144000" cy="10080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Ж</a:t>
            </a:r>
            <a:r>
              <a:rPr lang="ru-RU" sz="4200" b="1">
                <a:latin typeface="Tahoma" pitchFamily="34" charset="0"/>
              </a:rPr>
              <a:t>ЕЛТЫЙ</a:t>
            </a:r>
          </a:p>
        </p:txBody>
      </p:sp>
      <p:sp>
        <p:nvSpPr>
          <p:cNvPr id="1149957" name="Rectangle 5"/>
          <p:cNvSpPr>
            <a:spLocks noChangeArrowheads="1"/>
          </p:cNvSpPr>
          <p:nvPr/>
        </p:nvSpPr>
        <p:spPr bwMode="auto">
          <a:xfrm>
            <a:off x="0" y="2970213"/>
            <a:ext cx="9144000" cy="10080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З</a:t>
            </a:r>
            <a:r>
              <a:rPr lang="ru-RU" sz="4200" b="1">
                <a:latin typeface="Tahoma" pitchFamily="34" charset="0"/>
              </a:rPr>
              <a:t>ЕЛЁНЫЙ</a:t>
            </a:r>
          </a:p>
        </p:txBody>
      </p:sp>
      <p:sp>
        <p:nvSpPr>
          <p:cNvPr id="1149958" name="Rectangle 6"/>
          <p:cNvSpPr>
            <a:spLocks noChangeArrowheads="1"/>
          </p:cNvSpPr>
          <p:nvPr/>
        </p:nvSpPr>
        <p:spPr bwMode="auto">
          <a:xfrm>
            <a:off x="0" y="3959225"/>
            <a:ext cx="9144000" cy="10080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Г</a:t>
            </a:r>
            <a:r>
              <a:rPr lang="ru-RU" sz="4200" b="1">
                <a:latin typeface="Tahoma" pitchFamily="34" charset="0"/>
              </a:rPr>
              <a:t>ОЛУБОЙ</a:t>
            </a:r>
          </a:p>
        </p:txBody>
      </p:sp>
      <p:sp>
        <p:nvSpPr>
          <p:cNvPr id="1149959" name="Rectangle 7"/>
          <p:cNvSpPr>
            <a:spLocks noChangeArrowheads="1"/>
          </p:cNvSpPr>
          <p:nvPr/>
        </p:nvSpPr>
        <p:spPr bwMode="auto">
          <a:xfrm>
            <a:off x="0" y="4949825"/>
            <a:ext cx="9144000" cy="1008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С</a:t>
            </a:r>
            <a:r>
              <a:rPr lang="ru-RU" sz="4200" b="1">
                <a:latin typeface="Tahoma" pitchFamily="34" charset="0"/>
              </a:rPr>
              <a:t>ИНИЙ</a:t>
            </a:r>
          </a:p>
        </p:txBody>
      </p:sp>
      <p:sp>
        <p:nvSpPr>
          <p:cNvPr id="1149960" name="Rectangle 8"/>
          <p:cNvSpPr>
            <a:spLocks noChangeArrowheads="1"/>
          </p:cNvSpPr>
          <p:nvPr/>
        </p:nvSpPr>
        <p:spPr bwMode="auto">
          <a:xfrm>
            <a:off x="0" y="5938838"/>
            <a:ext cx="9144000" cy="1008062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Ф</a:t>
            </a:r>
            <a:r>
              <a:rPr lang="ru-RU" sz="4200" b="1">
                <a:latin typeface="Tahoma" pitchFamily="34" charset="0"/>
              </a:rPr>
              <a:t>ИОЛЕТОВЫЙ</a:t>
            </a:r>
          </a:p>
        </p:txBody>
      </p:sp>
      <p:sp>
        <p:nvSpPr>
          <p:cNvPr id="1149961" name="Rectangle 9"/>
          <p:cNvSpPr>
            <a:spLocks noChangeArrowheads="1"/>
          </p:cNvSpPr>
          <p:nvPr/>
        </p:nvSpPr>
        <p:spPr bwMode="auto">
          <a:xfrm>
            <a:off x="0" y="0"/>
            <a:ext cx="9144000" cy="10080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К</a:t>
            </a:r>
            <a:r>
              <a:rPr lang="ru-RU" sz="4200" b="1">
                <a:latin typeface="Tahoma" pitchFamily="34" charset="0"/>
              </a:rPr>
              <a:t>АЖДЫЙ</a:t>
            </a:r>
          </a:p>
        </p:txBody>
      </p:sp>
      <p:sp>
        <p:nvSpPr>
          <p:cNvPr id="1149962" name="Rectangle 10"/>
          <p:cNvSpPr>
            <a:spLocks noChangeArrowheads="1"/>
          </p:cNvSpPr>
          <p:nvPr/>
        </p:nvSpPr>
        <p:spPr bwMode="auto">
          <a:xfrm>
            <a:off x="0" y="990600"/>
            <a:ext cx="9144000" cy="10080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О</a:t>
            </a:r>
            <a:r>
              <a:rPr lang="ru-RU" sz="4200" b="1">
                <a:latin typeface="Tahoma" pitchFamily="34" charset="0"/>
              </a:rPr>
              <a:t>ХОТНИК</a:t>
            </a:r>
          </a:p>
        </p:txBody>
      </p:sp>
      <p:sp>
        <p:nvSpPr>
          <p:cNvPr id="1149963" name="Rectangle 11"/>
          <p:cNvSpPr>
            <a:spLocks noChangeArrowheads="1"/>
          </p:cNvSpPr>
          <p:nvPr/>
        </p:nvSpPr>
        <p:spPr bwMode="auto">
          <a:xfrm>
            <a:off x="0" y="1979613"/>
            <a:ext cx="9144000" cy="10080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Ж</a:t>
            </a:r>
            <a:r>
              <a:rPr lang="ru-RU" sz="4200" b="1">
                <a:latin typeface="Tahoma" pitchFamily="34" charset="0"/>
              </a:rPr>
              <a:t>ЕЛАЕТ</a:t>
            </a:r>
          </a:p>
        </p:txBody>
      </p:sp>
      <p:sp>
        <p:nvSpPr>
          <p:cNvPr id="1149964" name="Rectangle 12"/>
          <p:cNvSpPr>
            <a:spLocks noChangeArrowheads="1"/>
          </p:cNvSpPr>
          <p:nvPr/>
        </p:nvSpPr>
        <p:spPr bwMode="auto">
          <a:xfrm>
            <a:off x="0" y="2970213"/>
            <a:ext cx="9144000" cy="10080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З</a:t>
            </a:r>
            <a:r>
              <a:rPr lang="ru-RU" sz="4200" b="1">
                <a:latin typeface="Tahoma" pitchFamily="34" charset="0"/>
              </a:rPr>
              <a:t>НАТЬ,</a:t>
            </a:r>
          </a:p>
        </p:txBody>
      </p:sp>
      <p:sp>
        <p:nvSpPr>
          <p:cNvPr id="1149965" name="Rectangle 13"/>
          <p:cNvSpPr>
            <a:spLocks noChangeArrowheads="1"/>
          </p:cNvSpPr>
          <p:nvPr/>
        </p:nvSpPr>
        <p:spPr bwMode="auto">
          <a:xfrm>
            <a:off x="0" y="3959225"/>
            <a:ext cx="9144000" cy="10080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Г</a:t>
            </a:r>
            <a:r>
              <a:rPr lang="ru-RU" sz="4200" b="1">
                <a:latin typeface="Tahoma" pitchFamily="34" charset="0"/>
              </a:rPr>
              <a:t>ДЕ</a:t>
            </a:r>
          </a:p>
        </p:txBody>
      </p:sp>
      <p:sp>
        <p:nvSpPr>
          <p:cNvPr id="1149966" name="Rectangle 14"/>
          <p:cNvSpPr>
            <a:spLocks noChangeArrowheads="1"/>
          </p:cNvSpPr>
          <p:nvPr/>
        </p:nvSpPr>
        <p:spPr bwMode="auto">
          <a:xfrm>
            <a:off x="0" y="4949825"/>
            <a:ext cx="9144000" cy="1008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600" b="1">
                <a:latin typeface="Tahoma" pitchFamily="34" charset="0"/>
              </a:rPr>
              <a:t>С</a:t>
            </a:r>
            <a:r>
              <a:rPr lang="ru-RU" sz="4200" b="1">
                <a:latin typeface="Tahoma" pitchFamily="34" charset="0"/>
              </a:rPr>
              <a:t>ИДИТ</a:t>
            </a:r>
          </a:p>
        </p:txBody>
      </p:sp>
      <p:sp>
        <p:nvSpPr>
          <p:cNvPr id="1149967" name="Rectangle 15"/>
          <p:cNvSpPr>
            <a:spLocks noChangeArrowheads="1"/>
          </p:cNvSpPr>
          <p:nvPr/>
        </p:nvSpPr>
        <p:spPr bwMode="auto">
          <a:xfrm>
            <a:off x="0" y="5938838"/>
            <a:ext cx="9144000" cy="1008062"/>
          </a:xfrm>
          <a:prstGeom prst="rect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700" b="1">
                <a:latin typeface="Tahoma" pitchFamily="34" charset="0"/>
              </a:rPr>
              <a:t>Ф</a:t>
            </a:r>
            <a:r>
              <a:rPr lang="ru-RU" sz="4200" b="1">
                <a:latin typeface="Tahoma" pitchFamily="34" charset="0"/>
              </a:rPr>
              <a:t>АЗАН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9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9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499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4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49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4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4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49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4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4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49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4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4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49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4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4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4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4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4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4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4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4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9954" grpId="0" animBg="1"/>
      <p:bldP spid="1149955" grpId="0" animBg="1"/>
      <p:bldP spid="1149956" grpId="0" animBg="1"/>
      <p:bldP spid="1149957" grpId="0" animBg="1"/>
      <p:bldP spid="1149958" grpId="0" animBg="1"/>
      <p:bldP spid="1149959" grpId="0" animBg="1"/>
      <p:bldP spid="1149960" grpId="0" animBg="1"/>
      <p:bldP spid="1149961" grpId="0" animBg="1"/>
      <p:bldP spid="1149962" grpId="0" animBg="1"/>
      <p:bldP spid="1149963" grpId="0" animBg="1"/>
      <p:bldP spid="1149964" grpId="0" animBg="1"/>
      <p:bldP spid="1149965" grpId="0" animBg="1"/>
      <p:bldP spid="1149966" grpId="0" animBg="1"/>
      <p:bldP spid="11499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710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лако 3"/>
          <p:cNvSpPr/>
          <p:nvPr/>
        </p:nvSpPr>
        <p:spPr>
          <a:xfrm>
            <a:off x="179512" y="908720"/>
            <a:ext cx="6552728" cy="2736304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9681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21088127">
            <a:off x="683568" y="1420699"/>
            <a:ext cx="60486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stral" pitchFamily="66" charset="0"/>
              </a:rPr>
              <a:t>МОЛОДЦЫ !</a:t>
            </a:r>
            <a:endParaRPr lang="ru-RU" sz="9600" b="1" cap="none" spc="0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92" y="22767"/>
            <a:ext cx="2866711" cy="287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9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5816" y="213098"/>
            <a:ext cx="5616624" cy="314720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Я нашёл в дупле у белки</a:t>
            </a:r>
          </a:p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Пять лесных орешков мелких</a:t>
            </a:r>
          </a:p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Вот ещё один лежит,</a:t>
            </a:r>
          </a:p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Мхом заботливо укрыт.</a:t>
            </a:r>
          </a:p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Ну и белка! Вот хозяйка!</a:t>
            </a:r>
          </a:p>
          <a:p>
            <a:pPr algn="ctr">
              <a:lnSpc>
                <a:spcPct val="120000"/>
              </a:lnSpc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Все орешки посчитай-ка!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Documents and Settings\Мама\Мои документы\1 класс\Презентация по математике\Картинки для презентации\белка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47043"/>
            <a:ext cx="2286000" cy="302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699792" y="4823392"/>
            <a:ext cx="3744416" cy="771856"/>
            <a:chOff x="2195736" y="4005064"/>
            <a:chExt cx="5112568" cy="1053880"/>
          </a:xfrm>
        </p:grpSpPr>
        <p:pic>
          <p:nvPicPr>
            <p:cNvPr id="1029" name="Picture 5" descr="E:\Documents and Settings\Мама\Мои документы\1 класс\Презентация по математике\Картинки для презентации\орех-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6" y="4005064"/>
              <a:ext cx="1035864" cy="10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 descr="E:\Documents and Settings\Мама\Мои документы\1 класс\Презентация по математике\Картинки для презентации\орех-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4912" y="4005064"/>
              <a:ext cx="1035864" cy="10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5" descr="E:\Documents and Settings\Мама\Мои документы\1 класс\Презентация по математике\Картинки для презентации\орех-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4088" y="4005064"/>
              <a:ext cx="1035864" cy="10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5" descr="E:\Documents and Settings\Мама\Мои документы\1 класс\Презентация по математике\Картинки для презентации\орех-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2440" y="4005064"/>
              <a:ext cx="1035864" cy="10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E:\Documents and Settings\Мама\Мои документы\1 класс\Презентация по математике\Картинки для презентации\орех-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3264" y="4005064"/>
              <a:ext cx="1035864" cy="10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2703373" y="4653136"/>
            <a:ext cx="3737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+ 1 = </a:t>
            </a: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83393" y="5589240"/>
            <a:ext cx="33772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+ 5 = 6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18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0139 -0.154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77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91680" y="908720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+ 1 =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2036845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+ 1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3164970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 + 1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680" y="4293096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+ 2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3888" y="908719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203698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3888" y="3164969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4293094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0072" y="908721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+ 1 =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2036846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+ 1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3164971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0072" y="4293097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+ 2 =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2280" y="90872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92280" y="2036981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92280" y="316497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2280" y="4293095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772816"/>
            <a:ext cx="4824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kern="800" spc="-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123456</a:t>
            </a:r>
            <a:endParaRPr lang="ru-RU" sz="9600" b="1" kern="800" spc="-4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1772816"/>
            <a:ext cx="1728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kern="800" spc="-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89</a:t>
            </a:r>
            <a:endParaRPr lang="ru-RU" sz="9600" b="1" kern="800" spc="-4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1772816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kern="800" spc="-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7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43" y="3861048"/>
            <a:ext cx="1596945" cy="2880319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4056" y="4036972"/>
            <a:ext cx="920431" cy="270439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0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-0.03525 0.00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0.04739 0.0011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339975" y="836613"/>
            <a:ext cx="576263" cy="576262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1042988" y="404813"/>
            <a:ext cx="792162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851275" y="3141663"/>
            <a:ext cx="792163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779838" y="2205038"/>
            <a:ext cx="792162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3132138" y="1484313"/>
            <a:ext cx="792162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003800" y="3357563"/>
            <a:ext cx="792163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5867400" y="2565400"/>
            <a:ext cx="792163" cy="431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3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755650" y="4154488"/>
            <a:ext cx="7920038" cy="27035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В тёмном небе звёздной ночью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Я нашёл семь ярких точек.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Семь горящих глаз нашёл,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Называется ковшом.</a:t>
            </a: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684213" y="3284538"/>
            <a:ext cx="8002587" cy="25828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b="1" dirty="0" smtClean="0">
                <a:solidFill>
                  <a:srgbClr val="0066FF"/>
                </a:solidFill>
              </a:rPr>
              <a:t>1+6=7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b="1" dirty="0" smtClean="0">
                <a:solidFill>
                  <a:srgbClr val="0066FF"/>
                </a:solidFill>
              </a:rPr>
              <a:t>6+1=7</a:t>
            </a:r>
          </a:p>
        </p:txBody>
      </p:sp>
      <p:sp>
        <p:nvSpPr>
          <p:cNvPr id="26627" name="AutoShape 34"/>
          <p:cNvSpPr>
            <a:spLocks noChangeArrowheads="1"/>
          </p:cNvSpPr>
          <p:nvPr/>
        </p:nvSpPr>
        <p:spPr bwMode="auto">
          <a:xfrm>
            <a:off x="1116013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8" name="AutoShape 35"/>
          <p:cNvSpPr>
            <a:spLocks noChangeArrowheads="1"/>
          </p:cNvSpPr>
          <p:nvPr/>
        </p:nvSpPr>
        <p:spPr bwMode="auto">
          <a:xfrm>
            <a:off x="2268538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AutoShape 36"/>
          <p:cNvSpPr>
            <a:spLocks noChangeArrowheads="1"/>
          </p:cNvSpPr>
          <p:nvPr/>
        </p:nvSpPr>
        <p:spPr bwMode="auto">
          <a:xfrm>
            <a:off x="3276600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37"/>
          <p:cNvSpPr>
            <a:spLocks noChangeArrowheads="1"/>
          </p:cNvSpPr>
          <p:nvPr/>
        </p:nvSpPr>
        <p:spPr bwMode="auto">
          <a:xfrm>
            <a:off x="4356100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38"/>
          <p:cNvSpPr>
            <a:spLocks noChangeArrowheads="1"/>
          </p:cNvSpPr>
          <p:nvPr/>
        </p:nvSpPr>
        <p:spPr bwMode="auto">
          <a:xfrm>
            <a:off x="5292725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AutoShape 39"/>
          <p:cNvSpPr>
            <a:spLocks noChangeArrowheads="1"/>
          </p:cNvSpPr>
          <p:nvPr/>
        </p:nvSpPr>
        <p:spPr bwMode="auto">
          <a:xfrm>
            <a:off x="6227763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40"/>
          <p:cNvSpPr>
            <a:spLocks noChangeArrowheads="1"/>
          </p:cNvSpPr>
          <p:nvPr/>
        </p:nvSpPr>
        <p:spPr bwMode="auto">
          <a:xfrm>
            <a:off x="7164388" y="1052513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323850" y="3141663"/>
            <a:ext cx="8362950" cy="27257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b="1" dirty="0" smtClean="0">
                <a:solidFill>
                  <a:srgbClr val="0066FF"/>
                </a:solidFill>
              </a:rPr>
              <a:t>2+5=7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b="1" dirty="0" smtClean="0">
                <a:solidFill>
                  <a:srgbClr val="0066FF"/>
                </a:solidFill>
              </a:rPr>
              <a:t>5+2=7</a:t>
            </a:r>
          </a:p>
        </p:txBody>
      </p:sp>
      <p:sp>
        <p:nvSpPr>
          <p:cNvPr id="27651" name="AutoShape 19"/>
          <p:cNvSpPr>
            <a:spLocks noChangeArrowheads="1"/>
          </p:cNvSpPr>
          <p:nvPr/>
        </p:nvSpPr>
        <p:spPr bwMode="auto">
          <a:xfrm>
            <a:off x="7235825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AutoShape 20"/>
          <p:cNvSpPr>
            <a:spLocks noChangeArrowheads="1"/>
          </p:cNvSpPr>
          <p:nvPr/>
        </p:nvSpPr>
        <p:spPr bwMode="auto">
          <a:xfrm>
            <a:off x="684213" y="981075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AutoShape 21"/>
          <p:cNvSpPr>
            <a:spLocks noChangeArrowheads="1"/>
          </p:cNvSpPr>
          <p:nvPr/>
        </p:nvSpPr>
        <p:spPr bwMode="auto">
          <a:xfrm>
            <a:off x="1835150" y="981075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4" name="AutoShape 22"/>
          <p:cNvSpPr>
            <a:spLocks noChangeArrowheads="1"/>
          </p:cNvSpPr>
          <p:nvPr/>
        </p:nvSpPr>
        <p:spPr bwMode="auto">
          <a:xfrm>
            <a:off x="2916238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5" name="AutoShape 23"/>
          <p:cNvSpPr>
            <a:spLocks noChangeArrowheads="1"/>
          </p:cNvSpPr>
          <p:nvPr/>
        </p:nvSpPr>
        <p:spPr bwMode="auto">
          <a:xfrm>
            <a:off x="4067175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6" name="AutoShape 24"/>
          <p:cNvSpPr>
            <a:spLocks noChangeArrowheads="1"/>
          </p:cNvSpPr>
          <p:nvPr/>
        </p:nvSpPr>
        <p:spPr bwMode="auto">
          <a:xfrm>
            <a:off x="5003800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7" name="AutoShape 25"/>
          <p:cNvSpPr>
            <a:spLocks noChangeArrowheads="1"/>
          </p:cNvSpPr>
          <p:nvPr/>
        </p:nvSpPr>
        <p:spPr bwMode="auto">
          <a:xfrm>
            <a:off x="6011863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141663"/>
            <a:ext cx="8218487" cy="27257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dirty="0" smtClean="0">
                <a:solidFill>
                  <a:srgbClr val="0066FF"/>
                </a:solidFill>
              </a:rPr>
              <a:t>3+4=7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800" dirty="0" smtClean="0">
                <a:solidFill>
                  <a:srgbClr val="0066FF"/>
                </a:solidFill>
              </a:rPr>
              <a:t>4+3=7</a:t>
            </a:r>
          </a:p>
        </p:txBody>
      </p:sp>
      <p:sp>
        <p:nvSpPr>
          <p:cNvPr id="28675" name="AutoShape 15"/>
          <p:cNvSpPr>
            <a:spLocks noChangeArrowheads="1"/>
          </p:cNvSpPr>
          <p:nvPr/>
        </p:nvSpPr>
        <p:spPr bwMode="auto">
          <a:xfrm>
            <a:off x="7164388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6" name="AutoShape 16"/>
          <p:cNvSpPr>
            <a:spLocks noChangeArrowheads="1"/>
          </p:cNvSpPr>
          <p:nvPr/>
        </p:nvSpPr>
        <p:spPr bwMode="auto">
          <a:xfrm>
            <a:off x="827088" y="981075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AutoShape 17"/>
          <p:cNvSpPr>
            <a:spLocks noChangeArrowheads="1"/>
          </p:cNvSpPr>
          <p:nvPr/>
        </p:nvSpPr>
        <p:spPr bwMode="auto">
          <a:xfrm>
            <a:off x="1908175" y="981075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8" name="AutoShape 18"/>
          <p:cNvSpPr>
            <a:spLocks noChangeArrowheads="1"/>
          </p:cNvSpPr>
          <p:nvPr/>
        </p:nvSpPr>
        <p:spPr bwMode="auto">
          <a:xfrm>
            <a:off x="2987675" y="981075"/>
            <a:ext cx="720725" cy="15843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19"/>
          <p:cNvSpPr>
            <a:spLocks noChangeArrowheads="1"/>
          </p:cNvSpPr>
          <p:nvPr/>
        </p:nvSpPr>
        <p:spPr bwMode="auto">
          <a:xfrm>
            <a:off x="4140200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AutoShape 20"/>
          <p:cNvSpPr>
            <a:spLocks noChangeArrowheads="1"/>
          </p:cNvSpPr>
          <p:nvPr/>
        </p:nvSpPr>
        <p:spPr bwMode="auto">
          <a:xfrm>
            <a:off x="5148263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AutoShape 21"/>
          <p:cNvSpPr>
            <a:spLocks noChangeArrowheads="1"/>
          </p:cNvSpPr>
          <p:nvPr/>
        </p:nvSpPr>
        <p:spPr bwMode="auto">
          <a:xfrm>
            <a:off x="6084888" y="981075"/>
            <a:ext cx="720725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9138"/>
            <a:ext cx="6646863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      </a:t>
            </a:r>
            <a:r>
              <a:rPr lang="ru-RU" sz="6600" dirty="0" smtClean="0">
                <a:solidFill>
                  <a:srgbClr val="FF0000"/>
                </a:solidFill>
              </a:rPr>
              <a:t>6+1   </a:t>
            </a:r>
            <a:r>
              <a:rPr lang="ru-RU" sz="2400" dirty="0" smtClean="0">
                <a:solidFill>
                  <a:srgbClr val="FF0000"/>
                </a:solidFill>
              </a:rPr>
              <a:t>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6600" dirty="0" smtClean="0">
                <a:solidFill>
                  <a:schemeClr val="bg2"/>
                </a:solidFill>
              </a:rPr>
              <a:t>		</a:t>
            </a:r>
            <a:r>
              <a:rPr lang="ru-RU" sz="6600" dirty="0" smtClean="0">
                <a:solidFill>
                  <a:srgbClr val="FF0000"/>
                </a:solidFill>
              </a:rPr>
              <a:t>  5+2    </a:t>
            </a:r>
            <a:r>
              <a:rPr lang="ru-RU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7</a:t>
            </a:r>
            <a:r>
              <a:rPr lang="ru-RU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8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           	</a:t>
            </a: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ru-RU" sz="6600" dirty="0" smtClean="0">
                <a:solidFill>
                  <a:srgbClr val="FF0000"/>
                </a:solidFill>
              </a:rPr>
              <a:t>4+3</a:t>
            </a:r>
          </a:p>
        </p:txBody>
      </p:sp>
      <p:sp>
        <p:nvSpPr>
          <p:cNvPr id="30723" name="WordArt 5"/>
          <p:cNvSpPr>
            <a:spLocks noChangeArrowheads="1" noChangeShapeType="1" noTextEdit="1"/>
          </p:cNvSpPr>
          <p:nvPr/>
        </p:nvSpPr>
        <p:spPr bwMode="auto">
          <a:xfrm>
            <a:off x="1187450" y="692150"/>
            <a:ext cx="7056438" cy="11620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запомни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185</Words>
  <Application>Microsoft Office PowerPoint</Application>
  <PresentationFormat>Экран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Валентин Катаев  «Цветик - семицветик»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Сасиновская Ирина</dc:creator>
  <cp:lastModifiedBy>LGA-TRH</cp:lastModifiedBy>
  <cp:revision>63</cp:revision>
  <dcterms:created xsi:type="dcterms:W3CDTF">2011-11-26T18:05:10Z</dcterms:created>
  <dcterms:modified xsi:type="dcterms:W3CDTF">2022-01-23T08:15:26Z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648200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