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autoCompressPictures="0">
  <p:sldMasterIdLst>
    <p:sldMasterId id="2147483768" r:id="rId1"/>
  </p:sldMasterIdLst>
  <p:sldIdLst>
    <p:sldId id="256" r:id="rId2"/>
    <p:sldId id="257" r:id="rId3"/>
    <p:sldId id="258" r:id="rId4"/>
    <p:sldId id="259" r:id="rId5"/>
    <p:sldId id="272" r:id="rId6"/>
    <p:sldId id="261" r:id="rId7"/>
    <p:sldId id="262" r:id="rId8"/>
    <p:sldId id="276" r:id="rId9"/>
    <p:sldId id="277" r:id="rId10"/>
    <p:sldId id="278" r:id="rId11"/>
    <p:sldId id="263" r:id="rId12"/>
    <p:sldId id="265" r:id="rId13"/>
    <p:sldId id="279" r:id="rId14"/>
    <p:sldId id="280" r:id="rId15"/>
    <p:sldId id="281" r:id="rId16"/>
    <p:sldId id="266" r:id="rId17"/>
    <p:sldId id="285" r:id="rId18"/>
    <p:sldId id="271" r:id="rId19"/>
    <p:sldId id="269" r:id="rId20"/>
    <p:sldId id="282" r:id="rId21"/>
    <p:sldId id="283" r:id="rId22"/>
    <p:sldId id="284" r:id="rId23"/>
    <p:sldId id="275"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xfrm>
      </p:grpSpPr>
      <p:sp>
        <p:nvSpPr>
          <p:cNvPr id="16" name="Rectangle 15"/>
          <p:cNvSpPr/>
          <p:nvPr/>
        </p:nvSpPr>
        <p:spPr>
          <a:xfrm>
            <a:off x="0" y="0"/>
            <a:ext cx="12192000" cy="6858000"/>
          </a:xfrm>
          <a:prstGeom prst="rect">
            <a:avLst/>
          </a:prstGeom>
          <a:blipFill dpi="0" rotWithShape="1">
            <a:blip r:embed="rId1">
              <a:alphaModFix amt="45000"/>
              <a:duotone>
                <a:schemeClr val="accent1">
                  <a:shade val="45000"/>
                  <a:satMod val="135000"/>
                </a:schemeClr>
                <a:prstClr val="white"/>
              </a:duotone>
            </a:blip>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p:txBody>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flipH="1">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a:solidFill>
                  <a:schemeClr val="tx1">
                    <a:lumMod val="85000"/>
                    <a:lumOff val="15000"/>
                  </a:schemeClr>
                </a:solidFill>
                <a:effectLst/>
                <a:latin typeface="+mj-lt"/>
                <a:ea typeface="+mn-ea"/>
                <a:cs typeface="+mn-cs"/>
              </a:defRPr>
            </a:lvl1pPr>
          </a:lstStyle>
          <a:p>
            <a:r>
              <a:rPr lang="ru-RU"/>
              <a:t>Образец заголовка</a:t>
            </a:r>
            <a:endParaRPr lang="en-US"/>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ct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a:t>1/26/22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a:t>‹#›</a:t>
            </a:fld>
            <a:endParaRPr 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11A6AA8-A04B-4104-9AE2-BD48D340E27F}" type="datetimeFigureOut">
              <a:rPr lang="en-US"/>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Vertical Title 1"/>
          <p:cNvSpPr>
            <a:spLocks noGrp="1"/>
          </p:cNvSpPr>
          <p:nvPr>
            <p:ph type="title" orient="vert"/>
          </p:nvPr>
        </p:nvSpPr>
        <p:spPr>
          <a:xfrm>
            <a:off x="8991600" y="762000"/>
            <a:ext cx="2362200" cy="5257800"/>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E0BF79-FAC6-4A96-8DE1-F7B82E2E1652}" type="datetimeFigureOut">
              <a:rPr lang="en-US"/>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82FF5DD9-2C52-442D-92E2-8072C0C3D7CD}" type="datetimeFigureOut">
              <a:rPr lang="en-US"/>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xfrm>
      </p:grpSpPr>
      <p:sp>
        <p:nvSpPr>
          <p:cNvPr id="22" name="Rectangle 21"/>
          <p:cNvSpPr/>
          <p:nvPr/>
        </p:nvSpPr>
        <p:spPr>
          <a:xfrm>
            <a:off x="0" y="0"/>
            <a:ext cx="12192000" cy="6858000"/>
          </a:xfrm>
          <a:prstGeom prst="rect">
            <a:avLst/>
          </a:prstGeom>
          <a:blipFill dpi="0" rotWithShape="1">
            <a:blip r:embed="rId1">
              <a:alphaModFix amt="45000"/>
              <a:duotone>
                <a:schemeClr val="accent2">
                  <a:shade val="45000"/>
                  <a:satMod val="135000"/>
                </a:schemeClr>
                <a:prstClr val="white"/>
              </a:duotone>
            </a:blip>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p:txBody>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p:txBody>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flipH="1">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a:solidFill>
                  <a:schemeClr val="tx1">
                    <a:lumMod val="85000"/>
                    <a:lumOff val="15000"/>
                  </a:schemeClr>
                </a:solidFill>
                <a:effectLst/>
                <a:latin typeface="+mj-lt"/>
                <a:ea typeface="+mn-ea"/>
                <a:cs typeface="+mn-cs"/>
              </a:defRPr>
            </a:lvl1pPr>
          </a:lstStyle>
          <a:p>
            <a:r>
              <a:rPr lang="ru-RU"/>
              <a:t>Образец заголовка</a:t>
            </a:r>
            <a:endParaRPr lang="en-US"/>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a:t>1/26/22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a:t>‹#›</a:t>
            </a:fld>
            <a:endParaRPr 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DBD3D6FB-79CC-4683-A046-BBE785BA1BED}" type="datetimeFigureOut">
              <a:rPr lang="en-US"/>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ct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ct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9512B3E8-48F1-4B23-8498-D8A04A81EC9C}" type="datetimeFigureOut">
              <a:rPr lang="en-US"/>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10B90D90-AA62-404D-A741-635B4370F9CB}" type="datetimeFigureOut">
              <a:rPr lang="en-US"/>
              <a:t>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A57002E4-6836-46D1-9DBB-3C27C0DD3A89}" type="datetimeFigureOut">
              <a:rPr lang="en-US"/>
              <a:t>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Tx" preserve="1">
  <p:cSld name="Объект с подписью">
    <p:spTree>
      <p:nvGrpSpPr>
        <p:cNvPr id="1" name=""/>
        <p:cNvGrpSpPr/>
        <p:nvPr/>
      </p:nvGrpSpPr>
      <p:grpSpPr>
        <a:xfrm>
          <a:off x="0" y="0"/>
          <a: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a:solidFill>
                  <a:srgbClr val="FFFFFF"/>
                </a:solidFill>
                <a:effectLst/>
                <a:latin typeface="+mj-lt"/>
                <a:ea typeface="+mn-ea"/>
                <a:cs typeface="+mn-cs"/>
              </a:defRPr>
            </a:lvl1pPr>
          </a:lstStyle>
          <a:p>
            <a:r>
              <a:rPr lang="ru-RU"/>
              <a:t>Образец заголовка</a:t>
            </a:r>
            <a:endParaRPr lang="en-US"/>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1CF131DD-A141-4471-BCF9-C6073EDD7E20}" type="datetimeFigureOut">
              <a:rPr lang="en-US"/>
              <a:t>1/26/22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picTx" preserve="1">
  <p:cSld name="Рисунок с подписью">
    <p:spTree>
      <p:nvGrpSpPr>
        <p:cNvPr id="1" name=""/>
        <p:cNvGrpSpPr/>
        <p:nvPr/>
      </p:nvGrpSpPr>
      <p:grpSpPr>
        <a:xfrm>
          <a:off x="0" y="0"/>
          <a: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a:t>Образец заголовка</a:t>
            </a:r>
            <a:endParaRPr lang="en-US"/>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a:t>1/26/22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a:t>1/26/22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iming/>
  <p:txStyles>
    <p:titleStyle>
      <a:lvl1pPr algn="l" defTabSz="914400" rtl="0" eaLnBrk="1" latinLnBrk="0" hangingPunct="1">
        <a:lnSpc>
          <a:spcPct val="90000"/>
        </a:lnSpc>
        <a:spcBef>
          <a:spcPct val="0"/>
        </a:spcBef>
        <a:buNone/>
        <a:defRPr lang="en-US" sz="4800" kern="1200" cap="none" spc="0" baseline="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ct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image" Target="../media/image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png" /><Relationship Id="rId3"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7.png" /><Relationship Id="rId3"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0.png" /><Relationship Id="rId3" Type="http://schemas.openxmlformats.org/officeDocument/2006/relationships/image" Target="../media/image3.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1.png" /><Relationship Id="rId3" Type="http://schemas.openxmlformats.org/officeDocument/2006/relationships/image" Target="../media/image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2.png" /><Relationship Id="rId3" Type="http://schemas.openxmlformats.org/officeDocument/2006/relationships/image" Target="../media/image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png"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 Id="rId3"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6.png" /><Relationship Id="rId3"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 Id="rId3" Type="http://schemas.openxmlformats.org/officeDocument/2006/relationships/image" Target="../media/image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8.png" /><Relationship Id="rId3"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003AA45-879D-F346-8923-C9BC0785F3BA}"/>
              </a:ext>
            </a:extLst>
          </p:cNvPr>
          <p:cNvSpPr>
            <a:spLocks noGrp="1"/>
          </p:cNvSpPr>
          <p:nvPr>
            <p:ph type="ctrTitle"/>
          </p:nvPr>
        </p:nvSpPr>
        <p:spPr/>
        <p:txBody>
          <a:bodyPr/>
          <a:lstStyle/>
          <a:p>
            <a:r>
              <a:rPr lang="ru-RU" i="1">
                <a:solidFill>
                  <a:schemeClr val="tx2"/>
                </a:solidFill>
              </a:rPr>
              <a:t>Постановка звуков [Р], [Р’]</a:t>
            </a:r>
            <a:endParaRPr lang="ru-KZ" i="1">
              <a:solidFill>
                <a:schemeClr val="tx2"/>
              </a:solidFill>
            </a:endParaRPr>
          </a:p>
        </p:txBody>
      </p:sp>
      <p:sp>
        <p:nvSpPr>
          <p:cNvPr id="3" name="Подзаголовок 2">
            <a:extLst>
              <a:ext uri="{FF2B5EF4-FFF2-40B4-BE49-F238E27FC236}">
                <a16:creationId xmlns:a16="http://schemas.microsoft.com/office/drawing/2014/main" id="{F0A71834-76E2-D545-B587-1FF1B1309D8A}"/>
              </a:ext>
            </a:extLst>
          </p:cNvPr>
          <p:cNvSpPr>
            <a:spLocks noGrp="1"/>
          </p:cNvSpPr>
          <p:nvPr>
            <p:ph type="subTitle" idx="1"/>
          </p:nvPr>
        </p:nvSpPr>
        <p:spPr/>
        <p:txBody>
          <a:bodyPr/>
          <a:lstStyle/>
          <a:p>
            <a:r>
              <a:rPr lang="ru-RU"/>
              <a:t>26.01.2022г.                      Подготовила: учитель-логопед Айтпаева Д.М.</a:t>
            </a:r>
            <a:endParaRPr lang="ru-KZ"/>
          </a:p>
        </p:txBody>
      </p:sp>
      <p:sp>
        <p:nvSpPr>
          <p:cNvPr id="4" name="TextBox 3">
            <a:extLst>
              <a:ext uri="{FF2B5EF4-FFF2-40B4-BE49-F238E27FC236}">
                <a16:creationId xmlns:a16="http://schemas.microsoft.com/office/drawing/2014/main" id="{6CD1D119-4B68-1944-8740-DC1D8D0D20D3}"/>
              </a:ext>
            </a:extLst>
          </p:cNvPr>
          <p:cNvSpPr txBox="1"/>
          <p:nvPr/>
        </p:nvSpPr>
        <p:spPr>
          <a:xfrm>
            <a:off x="8801492" y="1634063"/>
            <a:ext cx="1828800" cy="646331"/>
          </a:xfrm>
          <a:prstGeom prst="rect">
            <a:avLst/>
          </a:prstGeom>
          <a:noFill/>
        </p:spPr>
        <p:txBody>
          <a:bodyPr wrap="square" rtlCol="0">
            <a:spAutoFit/>
          </a:bodyPr>
          <a:lstStyle/>
          <a:p>
            <a:pPr algn="l"/>
            <a:r>
              <a:rPr lang="ru-RU"/>
              <a:t>  Ясли-сад</a:t>
            </a:r>
          </a:p>
          <a:p>
            <a:pPr algn="l"/>
            <a:r>
              <a:rPr lang="ru-RU"/>
              <a:t>«Кораблик»</a:t>
            </a:r>
            <a:endParaRPr lang="ru-KZ"/>
          </a:p>
        </p:txBody>
      </p:sp>
    </p:spTree>
    <p:extLst>
      <p:ext uri="{BB962C8B-B14F-4D97-AF65-F5344CB8AC3E}">
        <p14:creationId xmlns:p14="http://schemas.microsoft.com/office/powerpoint/2010/main" val="273214432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B78BFC87-71B0-0947-ACF5-F3A1C68ACCD8}"/>
              </a:ext>
            </a:extLst>
          </p:cNvPr>
          <p:cNvSpPr>
            <a:spLocks noGrp="1"/>
          </p:cNvSpPr>
          <p:nvPr>
            <p:ph type="title"/>
          </p:nvPr>
        </p:nvSpPr>
        <p:spPr/>
        <p:txBody>
          <a:bodyPr>
            <a:normAutofit/>
          </a:bodyPr>
          <a:lstStyle/>
          <a:p>
            <a:r>
              <a:rPr lang="ru-RU" sz="3400" b="1"/>
              <a:t>Назови двойной звук✔️</a:t>
            </a:r>
            <a:endParaRPr lang="ru-KZ" sz="3400" b="1"/>
          </a:p>
        </p:txBody>
      </p:sp>
      <p:pic>
        <p:nvPicPr>
          <p:cNvPr id="5" name="Рисунок 5">
            <a:extLst>
              <a:ext uri="{FF2B5EF4-FFF2-40B4-BE49-F238E27FC236}">
                <a16:creationId xmlns:a16="http://schemas.microsoft.com/office/drawing/2014/main" id="{4D9367AD-D186-C248-84D6-2100910992DF}"/>
              </a:ext>
            </a:extLst>
          </p:cNvPr>
          <p:cNvPicPr>
            <a:picLocks noGrp="1" noChangeAspect="1"/>
          </p:cNvPicPr>
          <p:nvPr>
            <p:ph idx="1"/>
          </p:nvPr>
        </p:nvPicPr>
        <p:blipFill>
          <a:blip r:embed="rId2"/>
          <a:stretch>
            <a:fillRect/>
          </a:stretch>
        </p:blipFill>
        <p:spPr>
          <a:xfrm>
            <a:off x="464820" y="607392"/>
            <a:ext cx="8189229" cy="2166289"/>
          </a:xfrm>
        </p:spPr>
      </p:pic>
      <p:sp>
        <p:nvSpPr>
          <p:cNvPr id="4" name="Текст 3">
            <a:extLst>
              <a:ext uri="{FF2B5EF4-FFF2-40B4-BE49-F238E27FC236}">
                <a16:creationId xmlns:a16="http://schemas.microsoft.com/office/drawing/2014/main" id="{71CF0476-1654-4D43-93B1-BA2563F241DD}"/>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EE71757A-6075-BB48-8748-B9A2A5F285B8}"/>
              </a:ext>
            </a:extLst>
          </p:cNvPr>
          <p:cNvPicPr>
            <a:picLocks noChangeAspect="1"/>
          </p:cNvPicPr>
          <p:nvPr/>
        </p:nvPicPr>
        <p:blipFill>
          <a:blip r:embed="rId3"/>
          <a:stretch>
            <a:fillRect/>
          </a:stretch>
        </p:blipFill>
        <p:spPr>
          <a:xfrm>
            <a:off x="1115123" y="2932145"/>
            <a:ext cx="6907560" cy="3242897"/>
          </a:xfrm>
          <a:prstGeom prst="rect">
            <a:avLst/>
          </a:prstGeom>
        </p:spPr>
      </p:pic>
      <p:pic>
        <p:nvPicPr>
          <p:cNvPr id="7" name="Рисунок 7">
            <a:extLst>
              <a:ext uri="{FF2B5EF4-FFF2-40B4-BE49-F238E27FC236}">
                <a16:creationId xmlns:a16="http://schemas.microsoft.com/office/drawing/2014/main" id="{E96EE446-93BB-DC4F-B4BB-23A2F9CA1C92}"/>
              </a:ext>
            </a:extLst>
          </p:cNvPr>
          <p:cNvPicPr>
            <a:picLocks noChangeAspect="1"/>
          </p:cNvPicPr>
          <p:nvPr/>
        </p:nvPicPr>
        <p:blipFill>
          <a:blip r:embed="rId4"/>
          <a:stretch>
            <a:fillRect/>
          </a:stretch>
        </p:blipFill>
        <p:spPr>
          <a:xfrm>
            <a:off x="8911961" y="2417152"/>
            <a:ext cx="3199657" cy="3242896"/>
          </a:xfrm>
          <a:prstGeom prst="rect">
            <a:avLst/>
          </a:prstGeom>
        </p:spPr>
      </p:pic>
    </p:spTree>
    <p:extLst>
      <p:ext uri="{BB962C8B-B14F-4D97-AF65-F5344CB8AC3E}">
        <p14:creationId xmlns:p14="http://schemas.microsoft.com/office/powerpoint/2010/main" val="273726252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35ED1751-732D-534E-B728-69D037AE097F}"/>
              </a:ext>
            </a:extLst>
          </p:cNvPr>
          <p:cNvSpPr>
            <a:spLocks noGrp="1"/>
          </p:cNvSpPr>
          <p:nvPr>
            <p:ph type="title"/>
          </p:nvPr>
        </p:nvSpPr>
        <p:spPr/>
        <p:txBody>
          <a:bodyPr>
            <a:noAutofit/>
          </a:bodyPr>
          <a:lstStyle/>
          <a:p>
            <a:r>
              <a:rPr lang="ru-RU" sz="2000" b="1"/>
              <a:t>Игра «Лабиринт» назови предмет правильно ✔️</a:t>
            </a:r>
            <a:endParaRPr lang="ru-KZ" sz="2000" b="1"/>
          </a:p>
        </p:txBody>
      </p:sp>
      <p:sp>
        <p:nvSpPr>
          <p:cNvPr id="4" name="Текст 3">
            <a:extLst>
              <a:ext uri="{FF2B5EF4-FFF2-40B4-BE49-F238E27FC236}">
                <a16:creationId xmlns:a16="http://schemas.microsoft.com/office/drawing/2014/main" id="{96DCD009-B6FA-AE43-90EA-6E288A7CCB5D}"/>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3E7B8871-B77B-3A47-A2FE-024D26212FB3}"/>
              </a:ext>
            </a:extLst>
          </p:cNvPr>
          <p:cNvPicPr>
            <a:picLocks noGrp="1" noChangeAspect="1"/>
          </p:cNvPicPr>
          <p:nvPr>
            <p:ph idx="1"/>
          </p:nvPr>
        </p:nvPicPr>
        <p:blipFill>
          <a:blip r:embed="rId2"/>
          <a:stretch>
            <a:fillRect/>
          </a:stretch>
        </p:blipFill>
        <p:spPr>
          <a:xfrm>
            <a:off x="904488" y="607391"/>
            <a:ext cx="7335024" cy="5494803"/>
          </a:xfrm>
        </p:spPr>
      </p:pic>
      <p:pic>
        <p:nvPicPr>
          <p:cNvPr id="7" name="Рисунок 9">
            <a:extLst>
              <a:ext uri="{FF2B5EF4-FFF2-40B4-BE49-F238E27FC236}">
                <a16:creationId xmlns:a16="http://schemas.microsoft.com/office/drawing/2014/main" id="{4583E77D-61F4-F047-8419-648D6A36A09F}"/>
              </a:ext>
            </a:extLst>
          </p:cNvPr>
          <p:cNvPicPr>
            <a:picLocks noChangeAspect="1"/>
          </p:cNvPicPr>
          <p:nvPr/>
        </p:nvPicPr>
        <p:blipFill>
          <a:blip r:embed="rId3"/>
          <a:stretch>
            <a:fillRect/>
          </a:stretch>
        </p:blipFill>
        <p:spPr>
          <a:xfrm>
            <a:off x="9097375" y="2470378"/>
            <a:ext cx="3094625" cy="3136444"/>
          </a:xfrm>
          <a:prstGeom prst="rect">
            <a:avLst/>
          </a:prstGeom>
        </p:spPr>
      </p:pic>
    </p:spTree>
    <p:extLst>
      <p:ext uri="{BB962C8B-B14F-4D97-AF65-F5344CB8AC3E}">
        <p14:creationId xmlns:p14="http://schemas.microsoft.com/office/powerpoint/2010/main" val="94089754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A953C5FF-0B54-754E-9665-680E911E99B2}"/>
              </a:ext>
            </a:extLst>
          </p:cNvPr>
          <p:cNvSpPr>
            <a:spLocks noGrp="1"/>
          </p:cNvSpPr>
          <p:nvPr>
            <p:ph type="title"/>
          </p:nvPr>
        </p:nvSpPr>
        <p:spPr/>
        <p:txBody>
          <a:bodyPr>
            <a:normAutofit/>
          </a:bodyPr>
          <a:lstStyle/>
          <a:p>
            <a:r>
              <a:rPr lang="ru-RU" sz="2100" b="1"/>
              <a:t>Повтори чистоговорки ✔️</a:t>
            </a:r>
            <a:endParaRPr lang="ru-KZ" sz="2100" b="1"/>
          </a:p>
        </p:txBody>
      </p:sp>
      <p:sp>
        <p:nvSpPr>
          <p:cNvPr id="4" name="Текст 3">
            <a:extLst>
              <a:ext uri="{FF2B5EF4-FFF2-40B4-BE49-F238E27FC236}">
                <a16:creationId xmlns:a16="http://schemas.microsoft.com/office/drawing/2014/main" id="{D1550D22-F760-4844-B88F-CB91BC87B282}"/>
              </a:ext>
            </a:extLst>
          </p:cNvPr>
          <p:cNvSpPr>
            <a:spLocks noGrp="1"/>
          </p:cNvSpPr>
          <p:nvPr>
            <p:ph type="body" sz="half" idx="2"/>
          </p:nvPr>
        </p:nvSpPr>
        <p:spPr/>
        <p:txBody>
          <a:bodyPr/>
          <a:lstStyle/>
          <a:p>
            <a:endParaRPr lang="ru-KZ"/>
          </a:p>
        </p:txBody>
      </p:sp>
      <p:pic>
        <p:nvPicPr>
          <p:cNvPr id="3" name="Рисунок 6">
            <a:extLst>
              <a:ext uri="{FF2B5EF4-FFF2-40B4-BE49-F238E27FC236}">
                <a16:creationId xmlns:a16="http://schemas.microsoft.com/office/drawing/2014/main" id="{B4B8F2E2-23F7-3B44-AC8C-D01DC83369B4}"/>
              </a:ext>
            </a:extLst>
          </p:cNvPr>
          <p:cNvPicPr>
            <a:picLocks noChangeAspect="1"/>
          </p:cNvPicPr>
          <p:nvPr/>
        </p:nvPicPr>
        <p:blipFill>
          <a:blip r:embed="rId2"/>
          <a:stretch>
            <a:fillRect/>
          </a:stretch>
        </p:blipFill>
        <p:spPr>
          <a:xfrm>
            <a:off x="8939158" y="2603433"/>
            <a:ext cx="3145263" cy="3187767"/>
          </a:xfrm>
          <a:prstGeom prst="rect">
            <a:avLst/>
          </a:prstGeom>
        </p:spPr>
      </p:pic>
      <p:pic>
        <p:nvPicPr>
          <p:cNvPr id="9" name="Рисунок 9">
            <a:extLst>
              <a:ext uri="{FF2B5EF4-FFF2-40B4-BE49-F238E27FC236}">
                <a16:creationId xmlns:a16="http://schemas.microsoft.com/office/drawing/2014/main" id="{3CB128BD-ABFE-0645-ADAD-BCEB4249EDDA}"/>
              </a:ext>
            </a:extLst>
          </p:cNvPr>
          <p:cNvPicPr>
            <a:picLocks noGrp="1" noChangeAspect="1"/>
          </p:cNvPicPr>
          <p:nvPr>
            <p:ph idx="1"/>
          </p:nvPr>
        </p:nvPicPr>
        <p:blipFill>
          <a:blip r:embed="rId3"/>
          <a:stretch>
            <a:fillRect/>
          </a:stretch>
        </p:blipFill>
        <p:spPr>
          <a:xfrm>
            <a:off x="774390" y="607392"/>
            <a:ext cx="7527073" cy="5618705"/>
          </a:xfrm>
        </p:spPr>
      </p:pic>
    </p:spTree>
    <p:extLst>
      <p:ext uri="{BB962C8B-B14F-4D97-AF65-F5344CB8AC3E}">
        <p14:creationId xmlns:p14="http://schemas.microsoft.com/office/powerpoint/2010/main" val="3281568112"/>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5">
            <a:extLst>
              <a:ext uri="{FF2B5EF4-FFF2-40B4-BE49-F238E27FC236}">
                <a16:creationId xmlns:a16="http://schemas.microsoft.com/office/drawing/2014/main" id="{AB5766B2-ADDC-5C47-9D31-B0C881A6D938}"/>
              </a:ext>
            </a:extLst>
          </p:cNvPr>
          <p:cNvPicPr>
            <a:picLocks noGrp="1" noChangeAspect="1"/>
          </p:cNvPicPr>
          <p:nvPr>
            <p:ph idx="1"/>
          </p:nvPr>
        </p:nvPicPr>
        <p:blipFill>
          <a:blip r:embed="rId2"/>
          <a:stretch>
            <a:fillRect/>
          </a:stretch>
        </p:blipFill>
        <p:spPr>
          <a:xfrm>
            <a:off x="8917915" y="2407225"/>
            <a:ext cx="3274085" cy="3474446"/>
          </a:xfrm>
        </p:spPr>
      </p:pic>
      <p:pic>
        <p:nvPicPr>
          <p:cNvPr id="6" name="Рисунок 6">
            <a:extLst>
              <a:ext uri="{FF2B5EF4-FFF2-40B4-BE49-F238E27FC236}">
                <a16:creationId xmlns:a16="http://schemas.microsoft.com/office/drawing/2014/main" id="{AF1CC7E6-432E-5C4C-AB02-FC50A702B7D8}"/>
              </a:ext>
            </a:extLst>
          </p:cNvPr>
          <p:cNvPicPr>
            <a:picLocks noChangeAspect="1"/>
          </p:cNvPicPr>
          <p:nvPr/>
        </p:nvPicPr>
        <p:blipFill>
          <a:blip r:embed="rId3"/>
          <a:stretch>
            <a:fillRect/>
          </a:stretch>
        </p:blipFill>
        <p:spPr>
          <a:xfrm>
            <a:off x="774390" y="607392"/>
            <a:ext cx="7589025" cy="5571859"/>
          </a:xfrm>
          <a:prstGeom prst="rect">
            <a:avLst/>
          </a:prstGeom>
        </p:spPr>
      </p:pic>
      <p:sp>
        <p:nvSpPr>
          <p:cNvPr id="8" name="Заголовок 1">
            <a:extLst>
              <a:ext uri="{FF2B5EF4-FFF2-40B4-BE49-F238E27FC236}">
                <a16:creationId xmlns:a16="http://schemas.microsoft.com/office/drawing/2014/main" id="{D3386DE1-615F-E045-9C3A-2527FAD26CEB}"/>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a:solidFill>
                  <a:srgbClr val="FFFFFF"/>
                </a:solidFill>
                <a:effectLst/>
                <a:latin typeface="+mj-lt"/>
                <a:ea typeface="+mn-ea"/>
                <a:cs typeface="+mn-cs"/>
              </a:defRPr>
            </a:lvl1pPr>
          </a:lstStyle>
          <a:p>
            <a:r>
              <a:rPr lang="ru-RU" sz="2100" b="1"/>
              <a:t>Повтори чистоговорки ✔️</a:t>
            </a:r>
            <a:endParaRPr lang="ru-KZ" sz="2100" b="1"/>
          </a:p>
        </p:txBody>
      </p:sp>
    </p:spTree>
    <p:extLst>
      <p:ext uri="{BB962C8B-B14F-4D97-AF65-F5344CB8AC3E}">
        <p14:creationId xmlns:p14="http://schemas.microsoft.com/office/powerpoint/2010/main" val="360264580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5">
            <a:extLst>
              <a:ext uri="{FF2B5EF4-FFF2-40B4-BE49-F238E27FC236}">
                <a16:creationId xmlns:a16="http://schemas.microsoft.com/office/drawing/2014/main" id="{FD2C6889-D498-E747-9770-02086BB86E5B}"/>
              </a:ext>
            </a:extLst>
          </p:cNvPr>
          <p:cNvPicPr>
            <a:picLocks noGrp="1" noChangeAspect="1"/>
          </p:cNvPicPr>
          <p:nvPr>
            <p:ph idx="1"/>
          </p:nvPr>
        </p:nvPicPr>
        <p:blipFill>
          <a:blip r:embed="rId2"/>
          <a:stretch>
            <a:fillRect/>
          </a:stretch>
        </p:blipFill>
        <p:spPr>
          <a:xfrm>
            <a:off x="9060524" y="2654300"/>
            <a:ext cx="2902531" cy="3034680"/>
          </a:xfrm>
        </p:spPr>
      </p:pic>
      <p:sp>
        <p:nvSpPr>
          <p:cNvPr id="4" name="Текст 3">
            <a:extLst>
              <a:ext uri="{FF2B5EF4-FFF2-40B4-BE49-F238E27FC236}">
                <a16:creationId xmlns:a16="http://schemas.microsoft.com/office/drawing/2014/main" id="{4405B42A-A9FC-974C-BA52-F2488F274801}"/>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6C98A3A4-CC81-164F-A109-49CABDE5BBB6}"/>
              </a:ext>
            </a:extLst>
          </p:cNvPr>
          <p:cNvPicPr>
            <a:picLocks noChangeAspect="1"/>
          </p:cNvPicPr>
          <p:nvPr/>
        </p:nvPicPr>
        <p:blipFill>
          <a:blip r:embed="rId3"/>
          <a:stretch>
            <a:fillRect/>
          </a:stretch>
        </p:blipFill>
        <p:spPr>
          <a:xfrm>
            <a:off x="766724" y="496126"/>
            <a:ext cx="7627666" cy="5865747"/>
          </a:xfrm>
          <a:prstGeom prst="rect">
            <a:avLst/>
          </a:prstGeom>
        </p:spPr>
      </p:pic>
      <p:sp>
        <p:nvSpPr>
          <p:cNvPr id="8" name="Заголовок 1">
            <a:extLst>
              <a:ext uri="{FF2B5EF4-FFF2-40B4-BE49-F238E27FC236}">
                <a16:creationId xmlns:a16="http://schemas.microsoft.com/office/drawing/2014/main" id="{34410C3E-5057-D44A-AD75-0214FD7250A9}"/>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a:solidFill>
                  <a:srgbClr val="FFFFFF"/>
                </a:solidFill>
                <a:effectLst/>
                <a:latin typeface="+mj-lt"/>
                <a:ea typeface="+mn-ea"/>
                <a:cs typeface="+mn-cs"/>
              </a:defRPr>
            </a:lvl1pPr>
          </a:lstStyle>
          <a:p>
            <a:r>
              <a:rPr lang="ru-RU" sz="2100" b="1"/>
              <a:t>Повтори чистоговорки ✔️</a:t>
            </a:r>
            <a:endParaRPr lang="ru-KZ" sz="2100" b="1"/>
          </a:p>
        </p:txBody>
      </p:sp>
    </p:spTree>
    <p:extLst>
      <p:ext uri="{BB962C8B-B14F-4D97-AF65-F5344CB8AC3E}">
        <p14:creationId xmlns:p14="http://schemas.microsoft.com/office/powerpoint/2010/main" val="31175798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5">
            <a:extLst>
              <a:ext uri="{FF2B5EF4-FFF2-40B4-BE49-F238E27FC236}">
                <a16:creationId xmlns:a16="http://schemas.microsoft.com/office/drawing/2014/main" id="{A721FE3D-2D90-6840-B4C0-E7B4912DC59A}"/>
              </a:ext>
            </a:extLst>
          </p:cNvPr>
          <p:cNvPicPr>
            <a:picLocks noGrp="1" noChangeAspect="1"/>
          </p:cNvPicPr>
          <p:nvPr>
            <p:ph idx="1"/>
          </p:nvPr>
        </p:nvPicPr>
        <p:blipFill>
          <a:blip r:embed="rId2"/>
          <a:stretch>
            <a:fillRect/>
          </a:stretch>
        </p:blipFill>
        <p:spPr>
          <a:xfrm>
            <a:off x="8921496" y="2507476"/>
            <a:ext cx="3270504" cy="3314700"/>
          </a:xfrm>
        </p:spPr>
      </p:pic>
      <p:pic>
        <p:nvPicPr>
          <p:cNvPr id="6" name="Рисунок 6">
            <a:extLst>
              <a:ext uri="{FF2B5EF4-FFF2-40B4-BE49-F238E27FC236}">
                <a16:creationId xmlns:a16="http://schemas.microsoft.com/office/drawing/2014/main" id="{D90D87D3-9A24-7F4C-9BA2-541220C46C95}"/>
              </a:ext>
            </a:extLst>
          </p:cNvPr>
          <p:cNvPicPr>
            <a:picLocks noChangeAspect="1"/>
          </p:cNvPicPr>
          <p:nvPr/>
        </p:nvPicPr>
        <p:blipFill>
          <a:blip r:embed="rId3"/>
          <a:stretch>
            <a:fillRect/>
          </a:stretch>
        </p:blipFill>
        <p:spPr>
          <a:xfrm>
            <a:off x="743415" y="607392"/>
            <a:ext cx="7712926" cy="5727927"/>
          </a:xfrm>
          <a:prstGeom prst="rect">
            <a:avLst/>
          </a:prstGeom>
        </p:spPr>
      </p:pic>
      <p:sp>
        <p:nvSpPr>
          <p:cNvPr id="8" name="Заголовок 1">
            <a:extLst>
              <a:ext uri="{FF2B5EF4-FFF2-40B4-BE49-F238E27FC236}">
                <a16:creationId xmlns:a16="http://schemas.microsoft.com/office/drawing/2014/main" id="{786D6660-7F91-0C48-8052-166136420D1E}"/>
              </a:ext>
            </a:extLst>
          </p:cNvPr>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a:solidFill>
                  <a:srgbClr val="FFFFFF"/>
                </a:solidFill>
                <a:effectLst/>
                <a:latin typeface="+mj-lt"/>
                <a:ea typeface="+mn-ea"/>
                <a:cs typeface="+mn-cs"/>
              </a:defRPr>
            </a:lvl1pPr>
          </a:lstStyle>
          <a:p>
            <a:r>
              <a:rPr lang="ru-RU" sz="2100" b="1"/>
              <a:t>Повтори чистоговорки ✔️</a:t>
            </a:r>
            <a:endParaRPr lang="ru-KZ" sz="2100" b="1"/>
          </a:p>
        </p:txBody>
      </p:sp>
    </p:spTree>
    <p:extLst>
      <p:ext uri="{BB962C8B-B14F-4D97-AF65-F5344CB8AC3E}">
        <p14:creationId xmlns:p14="http://schemas.microsoft.com/office/powerpoint/2010/main" val="2883412355"/>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BCA647E-989C-534F-81E3-602F6F2BD8EC}"/>
              </a:ext>
            </a:extLst>
          </p:cNvPr>
          <p:cNvSpPr>
            <a:spLocks noGrp="1"/>
          </p:cNvSpPr>
          <p:nvPr>
            <p:ph type="title"/>
          </p:nvPr>
        </p:nvSpPr>
        <p:spPr/>
        <p:txBody>
          <a:bodyPr>
            <a:normAutofit/>
          </a:bodyPr>
          <a:lstStyle/>
          <a:p>
            <a:r>
              <a:rPr lang="ru-RU" sz="4300" b="1"/>
              <a:t>Звук [Р’]</a:t>
            </a:r>
            <a:endParaRPr lang="ru-KZ" sz="4300" b="1"/>
          </a:p>
        </p:txBody>
      </p:sp>
      <p:sp>
        <p:nvSpPr>
          <p:cNvPr id="3" name="Объект 2">
            <a:extLst>
              <a:ext uri="{FF2B5EF4-FFF2-40B4-BE49-F238E27FC236}">
                <a16:creationId xmlns:a16="http://schemas.microsoft.com/office/drawing/2014/main" id="{6F7707E1-BA04-6B45-99DF-E440F279C8FC}"/>
              </a:ext>
            </a:extLst>
          </p:cNvPr>
          <p:cNvSpPr>
            <a:spLocks noGrp="1"/>
          </p:cNvSpPr>
          <p:nvPr>
            <p:ph idx="1"/>
          </p:nvPr>
        </p:nvSpPr>
        <p:spPr/>
        <p:txBody>
          <a:bodyPr/>
          <a:lstStyle/>
          <a:p>
            <a:pPr marL="0" indent="0">
              <a:buNone/>
            </a:pPr>
            <a:r>
              <a:rPr lang="ru-RU">
                <a:latin typeface="Arial" panose="020b0604020202020204" pitchFamily="34" charset="0"/>
              </a:rPr>
              <a:t>                                     </a:t>
            </a:r>
            <a:r>
              <a:rPr lang="ru-RU" b="1">
                <a:latin typeface="Arial" panose="020b0604020202020204" pitchFamily="34" charset="0"/>
              </a:rPr>
              <a:t>Артикуляция </a:t>
            </a:r>
            <a:r>
              <a:rPr lang="ru-RU" b="1" i="0" u="none" strike="noStrike">
                <a:effectLst/>
                <a:latin typeface="Arial" panose="020b0604020202020204" pitchFamily="34" charset="0"/>
              </a:rPr>
              <a:t>мягкого звука </a:t>
            </a:r>
            <a:r>
              <a:rPr lang="ru-RU" b="1">
                <a:latin typeface="Arial" panose="020b0604020202020204" pitchFamily="34" charset="0"/>
              </a:rPr>
              <a:t>Рь</a:t>
            </a:r>
            <a:endParaRPr lang="ru-RU" b="1" i="0" u="none" strike="noStrike">
              <a:effectLst/>
              <a:latin typeface="Arial" panose="020b0604020202020204" pitchFamily="34" charset="0"/>
            </a:endParaRPr>
          </a:p>
          <a:p>
            <a:pPr marL="0" indent="0">
              <a:buNone/>
            </a:pPr>
            <a:r>
              <a:rPr lang="ru-RU" b="0" i="0" u="none" strike="noStrike">
                <a:effectLst/>
                <a:latin typeface="Arial" panose="020b0604020202020204" pitchFamily="34" charset="0"/>
              </a:rPr>
              <a:t>✏️При артикуляции мягкого звука Рь</a:t>
            </a:r>
          </a:p>
          <a:p>
            <a:pPr marL="342900" indent="-342900">
              <a:buFont typeface="+mj-lt"/>
              <a:buAutoNum type="arabicPeriod"/>
            </a:pPr>
            <a:r>
              <a:rPr lang="ru-RU" b="0" i="0" u="none" strike="noStrike">
                <a:solidFill>
                  <a:srgbClr val="000000"/>
                </a:solidFill>
                <a:effectLst/>
                <a:latin typeface="Verdana" panose="020b0604030504040204" pitchFamily="34" charset="0"/>
              </a:rPr>
              <a:t>губы находятся в положении следующего гласного;</a:t>
            </a:r>
          </a:p>
          <a:p>
            <a:pPr marL="342900" indent="-342900">
              <a:buFont typeface="+mj-lt"/>
              <a:buAutoNum type="arabicPeriod"/>
            </a:pPr>
            <a:r>
              <a:rPr lang="ru-RU" b="0" i="0" u="none" strike="noStrike">
                <a:solidFill>
                  <a:srgbClr val="000000"/>
                </a:solidFill>
                <a:effectLst/>
                <a:latin typeface="Verdana" panose="020b0604030504040204" pitchFamily="34" charset="0"/>
              </a:rPr>
              <a:t>зубы на расстоянии нескольких миллиметров;</a:t>
            </a:r>
          </a:p>
          <a:p>
            <a:pPr marL="342900" indent="-342900">
              <a:buFont typeface="+mj-lt"/>
              <a:buAutoNum type="arabicPeriod"/>
            </a:pPr>
            <a:r>
              <a:rPr lang="ru-RU" b="0" i="0" u="none" strike="noStrike">
                <a:solidFill>
                  <a:srgbClr val="000000"/>
                </a:solidFill>
                <a:effectLst/>
                <a:latin typeface="Verdana" panose="020b0604030504040204" pitchFamily="34" charset="0"/>
              </a:rPr>
              <a:t>кончик языка поднят к альвеолам, напряжен и вибрирует; края языка прижаты к боковым зубам; средняя часть спинки языка поднимается к небу;</a:t>
            </a:r>
          </a:p>
          <a:p>
            <a:pPr marL="342900" indent="-342900">
              <a:buFont typeface="+mj-lt"/>
              <a:buAutoNum type="arabicPeriod"/>
            </a:pPr>
            <a:r>
              <a:rPr lang="ru-RU" b="0" i="0" u="none" strike="noStrike">
                <a:solidFill>
                  <a:srgbClr val="000000"/>
                </a:solidFill>
                <a:effectLst/>
                <a:latin typeface="Verdana" panose="020b0604030504040204" pitchFamily="34" charset="0"/>
              </a:rPr>
              <a:t>посередине языка идет воздушная струя, которую можно ощутить ладонью руки, поднесенной ко рту;</a:t>
            </a:r>
          </a:p>
          <a:p>
            <a:pPr marL="342900" indent="-342900">
              <a:buFont typeface="+mj-lt"/>
              <a:buAutoNum type="arabicPeriod"/>
            </a:pPr>
            <a:r>
              <a:rPr lang="ru-RU" b="0" i="0" u="none" strike="noStrike">
                <a:solidFill>
                  <a:srgbClr val="000000"/>
                </a:solidFill>
                <a:effectLst/>
                <a:latin typeface="Verdana" panose="020b0604030504040204" pitchFamily="34" charset="0"/>
              </a:rPr>
              <a:t>мягкое небо поднято, прижато к задней стенке глотки, закрывает проход в носовую полость, воздушная струя идет через рот;</a:t>
            </a:r>
          </a:p>
          <a:p>
            <a:pPr marL="342900" indent="-342900">
              <a:buFont typeface="+mj-lt"/>
              <a:buAutoNum type="arabicPeriod"/>
            </a:pPr>
            <a:r>
              <a:rPr lang="ru-RU" b="0" i="0" u="none" strike="noStrike">
                <a:solidFill>
                  <a:srgbClr val="000000"/>
                </a:solidFill>
                <a:effectLst/>
                <a:latin typeface="Verdana" panose="020b0604030504040204" pitchFamily="34" charset="0"/>
              </a:rPr>
              <a:t>голосовые складки напряжены, сближены и колеблются, в результате чего образуется голос. </a:t>
            </a:r>
          </a:p>
          <a:p>
            <a:pPr marL="342900" indent="-342900">
              <a:buFont typeface="+mj-lt"/>
              <a:buAutoNum type="arabicPeriod"/>
            </a:pPr>
            <a:endParaRPr lang="ru-KZ"/>
          </a:p>
        </p:txBody>
      </p:sp>
      <p:sp>
        <p:nvSpPr>
          <p:cNvPr id="4" name="Текст 3">
            <a:extLst>
              <a:ext uri="{FF2B5EF4-FFF2-40B4-BE49-F238E27FC236}">
                <a16:creationId xmlns:a16="http://schemas.microsoft.com/office/drawing/2014/main" id="{EF99ACC7-AE3E-4E40-8CEA-0719C62F388C}"/>
              </a:ext>
            </a:extLst>
          </p:cNvPr>
          <p:cNvSpPr>
            <a:spLocks noGrp="1"/>
          </p:cNvSpPr>
          <p:nvPr>
            <p:ph type="body" sz="half" idx="2"/>
          </p:nvPr>
        </p:nvSpPr>
        <p:spPr/>
        <p:txBody>
          <a:bodyPr>
            <a:normAutofit/>
          </a:bodyPr>
          <a:lstStyle/>
          <a:p>
            <a:r>
              <a:rPr lang="ru-RU" sz="9000" b="1"/>
              <a:t>      ‘</a:t>
            </a:r>
            <a:endParaRPr lang="ru-KZ" sz="9000" b="1"/>
          </a:p>
        </p:txBody>
      </p:sp>
      <p:pic>
        <p:nvPicPr>
          <p:cNvPr id="6" name="Рисунок 6">
            <a:extLst>
              <a:ext uri="{FF2B5EF4-FFF2-40B4-BE49-F238E27FC236}">
                <a16:creationId xmlns:a16="http://schemas.microsoft.com/office/drawing/2014/main" id="{866D1A20-1D89-094E-A8C3-FC8F04822A4E}"/>
              </a:ext>
            </a:extLst>
          </p:cNvPr>
          <p:cNvPicPr>
            <a:picLocks noChangeAspect="1"/>
          </p:cNvPicPr>
          <p:nvPr/>
        </p:nvPicPr>
        <p:blipFill>
          <a:blip r:embed="rId2"/>
          <a:stretch>
            <a:fillRect/>
          </a:stretch>
        </p:blipFill>
        <p:spPr>
          <a:xfrm>
            <a:off x="9111007" y="3276600"/>
            <a:ext cx="2644349" cy="2667620"/>
          </a:xfrm>
          <a:prstGeom prst="rect">
            <a:avLst/>
          </a:prstGeom>
        </p:spPr>
      </p:pic>
    </p:spTree>
    <p:extLst>
      <p:ext uri="{BB962C8B-B14F-4D97-AF65-F5344CB8AC3E}">
        <p14:creationId xmlns:p14="http://schemas.microsoft.com/office/powerpoint/2010/main" val="547106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E039707-F03B-3A4C-8709-BA36F9A858C7}"/>
              </a:ext>
            </a:extLst>
          </p:cNvPr>
          <p:cNvSpPr>
            <a:spLocks noGrp="1"/>
          </p:cNvSpPr>
          <p:nvPr>
            <p:ph type="title"/>
          </p:nvPr>
        </p:nvSpPr>
        <p:spPr/>
        <p:txBody>
          <a:bodyPr/>
          <a:lstStyle/>
          <a:p>
            <a:r>
              <a:rPr lang="ru-RU" b="1"/>
              <a:t>Порычи как тигрёнок ✔️</a:t>
            </a:r>
            <a:endParaRPr lang="ru-KZ" b="1"/>
          </a:p>
        </p:txBody>
      </p:sp>
      <p:pic>
        <p:nvPicPr>
          <p:cNvPr id="5" name="Рисунок 5">
            <a:extLst>
              <a:ext uri="{FF2B5EF4-FFF2-40B4-BE49-F238E27FC236}">
                <a16:creationId xmlns:a16="http://schemas.microsoft.com/office/drawing/2014/main" id="{4ECB24FD-5F4A-9C4B-BD43-0971C0553131}"/>
              </a:ext>
            </a:extLst>
          </p:cNvPr>
          <p:cNvPicPr>
            <a:picLocks noGrp="1" noChangeAspect="1"/>
          </p:cNvPicPr>
          <p:nvPr>
            <p:ph idx="1"/>
          </p:nvPr>
        </p:nvPicPr>
        <p:blipFill>
          <a:blip r:embed="rId2"/>
          <a:stretch>
            <a:fillRect/>
          </a:stretch>
        </p:blipFill>
        <p:spPr>
          <a:xfrm>
            <a:off x="755816" y="781034"/>
            <a:ext cx="7658321" cy="5295931"/>
          </a:xfrm>
        </p:spPr>
      </p:pic>
      <p:sp>
        <p:nvSpPr>
          <p:cNvPr id="4" name="Текст 3">
            <a:extLst>
              <a:ext uri="{FF2B5EF4-FFF2-40B4-BE49-F238E27FC236}">
                <a16:creationId xmlns:a16="http://schemas.microsoft.com/office/drawing/2014/main" id="{3119CAC7-07BE-A244-8530-8514B8254B73}"/>
              </a:ext>
            </a:extLst>
          </p:cNvPr>
          <p:cNvSpPr>
            <a:spLocks noGrp="1"/>
          </p:cNvSpPr>
          <p:nvPr>
            <p:ph type="body" sz="half" idx="2"/>
          </p:nvPr>
        </p:nvSpPr>
        <p:spPr/>
        <p:txBody>
          <a:bodyPr>
            <a:normAutofit/>
          </a:bodyPr>
          <a:lstStyle/>
          <a:p>
            <a:r>
              <a:rPr lang="ru-RU" sz="7200" b="1"/>
              <a:t>       ‘</a:t>
            </a:r>
            <a:endParaRPr lang="ru-KZ" sz="7200" b="1"/>
          </a:p>
        </p:txBody>
      </p:sp>
      <p:pic>
        <p:nvPicPr>
          <p:cNvPr id="6" name="Рисунок 6">
            <a:extLst>
              <a:ext uri="{FF2B5EF4-FFF2-40B4-BE49-F238E27FC236}">
                <a16:creationId xmlns:a16="http://schemas.microsoft.com/office/drawing/2014/main" id="{5770B2B5-6D72-6648-918A-F9F0D7044B0F}"/>
              </a:ext>
            </a:extLst>
          </p:cNvPr>
          <p:cNvPicPr>
            <a:picLocks noChangeAspect="1"/>
          </p:cNvPicPr>
          <p:nvPr/>
        </p:nvPicPr>
        <p:blipFill>
          <a:blip r:embed="rId3"/>
          <a:stretch>
            <a:fillRect/>
          </a:stretch>
        </p:blipFill>
        <p:spPr>
          <a:xfrm>
            <a:off x="9323090" y="3280626"/>
            <a:ext cx="2477100" cy="2510574"/>
          </a:xfrm>
          <a:prstGeom prst="rect">
            <a:avLst/>
          </a:prstGeom>
        </p:spPr>
      </p:pic>
    </p:spTree>
    <p:extLst>
      <p:ext uri="{BB962C8B-B14F-4D97-AF65-F5344CB8AC3E}">
        <p14:creationId xmlns:p14="http://schemas.microsoft.com/office/powerpoint/2010/main" val="2153819234"/>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3E893AEF-08D6-E544-93BB-3AC60E84CCD2}"/>
              </a:ext>
            </a:extLst>
          </p:cNvPr>
          <p:cNvSpPr>
            <a:spLocks noGrp="1"/>
          </p:cNvSpPr>
          <p:nvPr>
            <p:ph type="title"/>
          </p:nvPr>
        </p:nvSpPr>
        <p:spPr/>
        <p:txBody>
          <a:bodyPr>
            <a:noAutofit/>
          </a:bodyPr>
          <a:lstStyle/>
          <a:p>
            <a:r>
              <a:rPr lang="ru-RU" sz="1600" b="1"/>
              <a:t>Пальчиком обведи пунктирную линию и произнеси звук [Р’]</a:t>
            </a:r>
            <a:endParaRPr lang="ru-KZ" sz="1600" b="1"/>
          </a:p>
        </p:txBody>
      </p:sp>
      <p:sp>
        <p:nvSpPr>
          <p:cNvPr id="4" name="Текст 3">
            <a:extLst>
              <a:ext uri="{FF2B5EF4-FFF2-40B4-BE49-F238E27FC236}">
                <a16:creationId xmlns:a16="http://schemas.microsoft.com/office/drawing/2014/main" id="{214E9DDC-5873-FC4E-A317-1113BCCC9959}"/>
              </a:ext>
            </a:extLst>
          </p:cNvPr>
          <p:cNvSpPr>
            <a:spLocks noGrp="1"/>
          </p:cNvSpPr>
          <p:nvPr>
            <p:ph type="body" sz="half" idx="2"/>
          </p:nvPr>
        </p:nvSpPr>
        <p:spPr/>
        <p:txBody>
          <a:bodyPr>
            <a:normAutofit/>
          </a:bodyPr>
          <a:lstStyle/>
          <a:p>
            <a:r>
              <a:rPr lang="ru-RU" sz="7200" b="1"/>
              <a:t>       ‘</a:t>
            </a:r>
            <a:endParaRPr lang="ru-KZ" sz="7200" b="1"/>
          </a:p>
        </p:txBody>
      </p:sp>
      <p:pic>
        <p:nvPicPr>
          <p:cNvPr id="3" name="Рисунок 6">
            <a:extLst>
              <a:ext uri="{FF2B5EF4-FFF2-40B4-BE49-F238E27FC236}">
                <a16:creationId xmlns:a16="http://schemas.microsoft.com/office/drawing/2014/main" id="{CEDCAB23-46D4-F44C-8108-949AFB98F871}"/>
              </a:ext>
            </a:extLst>
          </p:cNvPr>
          <p:cNvPicPr>
            <a:picLocks noChangeAspect="1"/>
          </p:cNvPicPr>
          <p:nvPr/>
        </p:nvPicPr>
        <p:blipFill>
          <a:blip r:embed="rId2"/>
          <a:stretch>
            <a:fillRect/>
          </a:stretch>
        </p:blipFill>
        <p:spPr>
          <a:xfrm>
            <a:off x="9082831" y="3156268"/>
            <a:ext cx="2644349" cy="2667620"/>
          </a:xfrm>
          <a:prstGeom prst="rect">
            <a:avLst/>
          </a:prstGeom>
        </p:spPr>
      </p:pic>
      <p:pic>
        <p:nvPicPr>
          <p:cNvPr id="10" name="Рисунок 10">
            <a:extLst>
              <a:ext uri="{FF2B5EF4-FFF2-40B4-BE49-F238E27FC236}">
                <a16:creationId xmlns:a16="http://schemas.microsoft.com/office/drawing/2014/main" id="{F82CC451-968D-F641-BCC9-7B1EC149DF61}"/>
              </a:ext>
            </a:extLst>
          </p:cNvPr>
          <p:cNvPicPr>
            <a:picLocks noGrp="1" noChangeAspect="1"/>
          </p:cNvPicPr>
          <p:nvPr>
            <p:ph idx="1"/>
          </p:nvPr>
        </p:nvPicPr>
        <p:blipFill>
          <a:blip r:embed="rId3"/>
          <a:stretch>
            <a:fillRect/>
          </a:stretch>
        </p:blipFill>
        <p:spPr>
          <a:xfrm>
            <a:off x="464820" y="759289"/>
            <a:ext cx="7662869" cy="5339421"/>
          </a:xfrm>
        </p:spPr>
      </p:pic>
    </p:spTree>
    <p:extLst>
      <p:ext uri="{BB962C8B-B14F-4D97-AF65-F5344CB8AC3E}">
        <p14:creationId xmlns:p14="http://schemas.microsoft.com/office/powerpoint/2010/main" val="339952845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Текст 3">
            <a:extLst>
              <a:ext uri="{FF2B5EF4-FFF2-40B4-BE49-F238E27FC236}">
                <a16:creationId xmlns:a16="http://schemas.microsoft.com/office/drawing/2014/main" id="{F3076146-8979-5644-99C3-DDBE9C5CE124}"/>
              </a:ext>
            </a:extLst>
          </p:cNvPr>
          <p:cNvSpPr>
            <a:spLocks noGrp="1"/>
          </p:cNvSpPr>
          <p:nvPr>
            <p:ph type="body" sz="half" idx="2"/>
          </p:nvPr>
        </p:nvSpPr>
        <p:spPr/>
        <p:txBody>
          <a:bodyPr>
            <a:normAutofit/>
          </a:bodyPr>
          <a:lstStyle/>
          <a:p>
            <a:r>
              <a:rPr lang="ru-RU" sz="7200" b="1"/>
              <a:t>       ‘</a:t>
            </a:r>
            <a:endParaRPr lang="ru-KZ" sz="7200" b="1"/>
          </a:p>
        </p:txBody>
      </p:sp>
      <p:sp>
        <p:nvSpPr>
          <p:cNvPr id="7" name="Заголовок 6">
            <a:extLst>
              <a:ext uri="{FF2B5EF4-FFF2-40B4-BE49-F238E27FC236}">
                <a16:creationId xmlns:a16="http://schemas.microsoft.com/office/drawing/2014/main" id="{E19C5C7A-1682-BC4C-89DF-A8A308DCCDDC}"/>
              </a:ext>
            </a:extLst>
          </p:cNvPr>
          <p:cNvSpPr>
            <a:spLocks noGrp="1"/>
          </p:cNvSpPr>
          <p:nvPr>
            <p:ph type="title"/>
          </p:nvPr>
        </p:nvSpPr>
        <p:spPr/>
        <p:txBody>
          <a:bodyPr>
            <a:normAutofit/>
          </a:bodyPr>
          <a:lstStyle/>
          <a:p>
            <a:r>
              <a:rPr lang="ru-RU" sz="4100" b="1"/>
              <a:t>Назови слоги ✔️</a:t>
            </a:r>
            <a:endParaRPr lang="ru-KZ" sz="4100" b="1"/>
          </a:p>
        </p:txBody>
      </p:sp>
      <p:pic>
        <p:nvPicPr>
          <p:cNvPr id="2" name="Рисунок 6">
            <a:extLst>
              <a:ext uri="{FF2B5EF4-FFF2-40B4-BE49-F238E27FC236}">
                <a16:creationId xmlns:a16="http://schemas.microsoft.com/office/drawing/2014/main" id="{CCF03600-77D2-7940-BF05-1E3B315AA9FA}"/>
              </a:ext>
            </a:extLst>
          </p:cNvPr>
          <p:cNvPicPr>
            <a:picLocks noChangeAspect="1"/>
          </p:cNvPicPr>
          <p:nvPr/>
        </p:nvPicPr>
        <p:blipFill>
          <a:blip r:embed="rId2"/>
          <a:stretch>
            <a:fillRect/>
          </a:stretch>
        </p:blipFill>
        <p:spPr>
          <a:xfrm>
            <a:off x="9082831" y="3123580"/>
            <a:ext cx="2644349" cy="2667620"/>
          </a:xfrm>
          <a:prstGeom prst="rect">
            <a:avLst/>
          </a:prstGeom>
        </p:spPr>
      </p:pic>
      <p:pic>
        <p:nvPicPr>
          <p:cNvPr id="10" name="Рисунок 10">
            <a:extLst>
              <a:ext uri="{FF2B5EF4-FFF2-40B4-BE49-F238E27FC236}">
                <a16:creationId xmlns:a16="http://schemas.microsoft.com/office/drawing/2014/main" id="{4C3C59BF-6336-BF43-B6F3-18CEDEE9281C}"/>
              </a:ext>
            </a:extLst>
          </p:cNvPr>
          <p:cNvPicPr>
            <a:picLocks noGrp="1" noChangeAspect="1"/>
          </p:cNvPicPr>
          <p:nvPr>
            <p:ph idx="1"/>
          </p:nvPr>
        </p:nvPicPr>
        <p:blipFill>
          <a:blip r:embed="rId3"/>
          <a:stretch>
            <a:fillRect/>
          </a:stretch>
        </p:blipFill>
        <p:spPr>
          <a:xfrm>
            <a:off x="708436" y="609600"/>
            <a:ext cx="7727127" cy="5334000"/>
          </a:xfrm>
        </p:spPr>
      </p:pic>
    </p:spTree>
    <p:extLst>
      <p:ext uri="{BB962C8B-B14F-4D97-AF65-F5344CB8AC3E}">
        <p14:creationId xmlns:p14="http://schemas.microsoft.com/office/powerpoint/2010/main" val="31202399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BA19F3B1-387E-F94B-910F-F3DD2D5E2BD5}"/>
              </a:ext>
            </a:extLst>
          </p:cNvPr>
          <p:cNvSpPr>
            <a:spLocks noGrp="1"/>
          </p:cNvSpPr>
          <p:nvPr>
            <p:ph type="title"/>
          </p:nvPr>
        </p:nvSpPr>
        <p:spPr/>
        <p:txBody>
          <a:bodyPr>
            <a:normAutofit/>
          </a:bodyPr>
          <a:lstStyle/>
          <a:p>
            <a:r>
              <a:rPr lang="ru-RU" sz="4400" b="1"/>
              <a:t>Звук [Р]</a:t>
            </a:r>
            <a:endParaRPr lang="ru-KZ" sz="4400" b="1"/>
          </a:p>
        </p:txBody>
      </p:sp>
      <p:sp>
        <p:nvSpPr>
          <p:cNvPr id="3" name="Объект 2">
            <a:extLst>
              <a:ext uri="{FF2B5EF4-FFF2-40B4-BE49-F238E27FC236}">
                <a16:creationId xmlns:a16="http://schemas.microsoft.com/office/drawing/2014/main" id="{0CD1CDB5-E848-644E-B04E-2DCA29F4C080}"/>
              </a:ext>
            </a:extLst>
          </p:cNvPr>
          <p:cNvSpPr>
            <a:spLocks noGrp="1"/>
          </p:cNvSpPr>
          <p:nvPr>
            <p:ph idx="1"/>
          </p:nvPr>
        </p:nvSpPr>
        <p:spPr/>
        <p:txBody>
          <a:bodyPr>
            <a:normAutofit/>
          </a:bodyPr>
          <a:lstStyle/>
          <a:p>
            <a:pPr marL="0" indent="0">
              <a:buNone/>
            </a:pPr>
            <a:r>
              <a:rPr lang="ru-RU" b="0" i="0" u="none" strike="noStrike">
                <a:solidFill>
                  <a:srgbClr val="000000"/>
                </a:solidFill>
                <a:effectLst/>
                <a:latin typeface="Tahoma" panose="020b0604030504040204" pitchFamily="34" charset="0"/>
              </a:rPr>
              <a:t>                                   </a:t>
            </a:r>
            <a:r>
              <a:rPr lang="ru-RU" b="1" i="0" u="none" strike="noStrike">
                <a:solidFill>
                  <a:srgbClr val="000000"/>
                </a:solidFill>
                <a:effectLst/>
                <a:latin typeface="Tahoma" panose="020b0604030504040204" pitchFamily="34" charset="0"/>
              </a:rPr>
              <a:t>Артикуляция звука [Р]</a:t>
            </a:r>
            <a:endParaRPr lang="ru-RU" b="0" i="0" u="none" strike="noStrike">
              <a:solidFill>
                <a:srgbClr val="000000"/>
              </a:solidFill>
              <a:effectLst/>
              <a:latin typeface="Tahoma" panose="020b0604030504040204" pitchFamily="34" charset="0"/>
            </a:endParaRPr>
          </a:p>
          <a:p>
            <a:pPr marL="0" indent="0">
              <a:buNone/>
            </a:pPr>
            <a:r>
              <a:rPr lang="ru-RU" b="0" i="0" u="none" strike="noStrike">
                <a:solidFill>
                  <a:srgbClr val="000000"/>
                </a:solidFill>
                <a:effectLst/>
                <a:latin typeface="Tahoma" panose="020b0604030504040204" pitchFamily="34" charset="0"/>
              </a:rPr>
              <a:t>При </a:t>
            </a:r>
            <a:r>
              <a:rPr lang="ru-RU" b="1" i="0" u="none" strike="noStrike">
                <a:solidFill>
                  <a:srgbClr val="000000"/>
                </a:solidFill>
                <a:effectLst/>
                <a:latin typeface="Tahoma" panose="020b0604030504040204" pitchFamily="34" charset="0"/>
              </a:rPr>
              <a:t>произнесении звука</a:t>
            </a:r>
            <a:r>
              <a:rPr lang="ru-RU" b="0" i="0" u="none" strike="noStrike">
                <a:solidFill>
                  <a:srgbClr val="000000"/>
                </a:solidFill>
                <a:effectLst/>
                <a:latin typeface="Tahoma" panose="020b0604030504040204" pitchFamily="34" charset="0"/>
              </a:rPr>
              <a:t> [Р] артикуляционные органы занимают следующее положение:</a:t>
            </a:r>
          </a:p>
          <a:p>
            <a:pPr marL="342900" indent="-342900">
              <a:buFont typeface="+mj-lt"/>
              <a:buAutoNum type="arabicPeriod"/>
            </a:pPr>
            <a:r>
              <a:rPr lang="ru-RU" b="0" i="0" u="none" strike="noStrike">
                <a:solidFill>
                  <a:srgbClr val="000000"/>
                </a:solidFill>
                <a:effectLst/>
                <a:latin typeface="Tahoma" panose="020b0604030504040204" pitchFamily="34" charset="0"/>
              </a:rPr>
              <a:t>рот раскрыт в зависимости от последующего гласного звука;</a:t>
            </a:r>
          </a:p>
          <a:p>
            <a:pPr marL="342900" indent="-342900">
              <a:buFont typeface="+mj-lt"/>
              <a:buAutoNum type="arabicPeriod"/>
            </a:pPr>
            <a:r>
              <a:rPr lang="ru-RU" b="0" i="0" u="none" strike="noStrike">
                <a:solidFill>
                  <a:srgbClr val="000000"/>
                </a:solidFill>
                <a:effectLst/>
                <a:latin typeface="Tahoma" panose="020b0604030504040204" pitchFamily="34" charset="0"/>
              </a:rPr>
              <a:t>язык широкий, плоский, слегка приподнятыми боковыми краями плотно прижат справа и слева к боковым верхним зубам до резцов;</a:t>
            </a:r>
          </a:p>
          <a:p>
            <a:pPr marL="342900" indent="-342900">
              <a:buFont typeface="+mj-lt"/>
              <a:buAutoNum type="arabicPeriod"/>
            </a:pPr>
            <a:r>
              <a:rPr lang="ru-RU" b="0" i="0" u="none" strike="noStrike">
                <a:solidFill>
                  <a:srgbClr val="000000"/>
                </a:solidFill>
                <a:effectLst/>
                <a:latin typeface="Tahoma" panose="020b0604030504040204" pitchFamily="34" charset="0"/>
              </a:rPr>
              <a:t>широкий тонкий кончик языка загибается вверх и касается средней части переднего края твердого нёба — альвеол;</a:t>
            </a:r>
          </a:p>
          <a:p>
            <a:pPr marL="342900" indent="-342900">
              <a:buFont typeface="+mj-lt"/>
              <a:buAutoNum type="arabicPeriod"/>
            </a:pPr>
            <a:r>
              <a:rPr lang="ru-RU" b="0" i="0" u="none" strike="noStrike">
                <a:solidFill>
                  <a:srgbClr val="000000"/>
                </a:solidFill>
                <a:effectLst/>
                <a:latin typeface="Tahoma" panose="020b0604030504040204" pitchFamily="34" charset="0"/>
              </a:rPr>
              <a:t>средняя часть языка, его спинка, несколько опущена, а задняя часть приподнята. Таким образом сверху язык напоминает форму неглубокого ковшика;</a:t>
            </a:r>
          </a:p>
          <a:p>
            <a:pPr marL="342900" indent="-342900">
              <a:buFont typeface="+mj-lt"/>
              <a:buAutoNum type="arabicPeriod"/>
            </a:pPr>
            <a:r>
              <a:rPr lang="ru-RU" b="0" i="0" u="none" strike="noStrike">
                <a:solidFill>
                  <a:srgbClr val="000000"/>
                </a:solidFill>
                <a:effectLst/>
                <a:latin typeface="Tahoma" panose="020b0604030504040204" pitchFamily="34" charset="0"/>
              </a:rPr>
              <a:t>мягкое нёбо поднято и закрывает воздуху проход в нос;</a:t>
            </a:r>
          </a:p>
          <a:p>
            <a:pPr marL="342900" indent="-342900">
              <a:buFont typeface="+mj-lt"/>
              <a:buAutoNum type="arabicPeriod"/>
            </a:pPr>
            <a:r>
              <a:rPr lang="ru-RU" b="0" i="0" u="none" strike="noStrike">
                <a:solidFill>
                  <a:srgbClr val="000000"/>
                </a:solidFill>
                <a:effectLst/>
                <a:latin typeface="Tahoma" panose="020b0604030504040204" pitchFamily="34" charset="0"/>
              </a:rPr>
              <a:t>голосовые связки при громком произнесении вибрируют.</a:t>
            </a:r>
            <a:br>
              <a:rPr lang="ru-RU"/>
            </a:br>
            <a:endParaRPr lang="ru-RU" b="0" i="0" u="none" strike="noStrike">
              <a:solidFill>
                <a:srgbClr val="000000"/>
              </a:solidFill>
              <a:effectLst/>
              <a:latin typeface="PT Sans" panose="020b0503020203020204" pitchFamily="34" charset="0"/>
            </a:endParaRPr>
          </a:p>
        </p:txBody>
      </p:sp>
      <p:sp>
        <p:nvSpPr>
          <p:cNvPr id="4" name="Текст 3">
            <a:extLst>
              <a:ext uri="{FF2B5EF4-FFF2-40B4-BE49-F238E27FC236}">
                <a16:creationId xmlns:a16="http://schemas.microsoft.com/office/drawing/2014/main" id="{6E0B74B9-020F-4C43-A68B-B47131E24C7D}"/>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E4317824-6061-D64D-8DF5-E9D0120FEFDF}"/>
              </a:ext>
            </a:extLst>
          </p:cNvPr>
          <p:cNvPicPr>
            <a:picLocks noChangeAspect="1"/>
          </p:cNvPicPr>
          <p:nvPr/>
        </p:nvPicPr>
        <p:blipFill>
          <a:blip r:embed="rId2"/>
          <a:stretch>
            <a:fillRect/>
          </a:stretch>
        </p:blipFill>
        <p:spPr>
          <a:xfrm>
            <a:off x="9118738" y="2399226"/>
            <a:ext cx="2786104" cy="2823754"/>
          </a:xfrm>
          <a:prstGeom prst="rect">
            <a:avLst/>
          </a:prstGeom>
        </p:spPr>
      </p:pic>
    </p:spTree>
    <p:extLst>
      <p:ext uri="{BB962C8B-B14F-4D97-AF65-F5344CB8AC3E}">
        <p14:creationId xmlns:p14="http://schemas.microsoft.com/office/powerpoint/2010/main" val="266704004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F1264FB-AD24-B54F-8784-6D3C60D1D680}"/>
              </a:ext>
            </a:extLst>
          </p:cNvPr>
          <p:cNvSpPr>
            <a:spLocks noGrp="1"/>
          </p:cNvSpPr>
          <p:nvPr>
            <p:ph type="title"/>
          </p:nvPr>
        </p:nvSpPr>
        <p:spPr/>
        <p:txBody>
          <a:bodyPr>
            <a:noAutofit/>
          </a:bodyPr>
          <a:lstStyle/>
          <a:p>
            <a:r>
              <a:rPr lang="ru-RU" sz="4300" b="1"/>
              <a:t>Назови слоги ✔️</a:t>
            </a:r>
            <a:endParaRPr lang="ru-KZ" sz="4300" b="1"/>
          </a:p>
        </p:txBody>
      </p:sp>
      <p:pic>
        <p:nvPicPr>
          <p:cNvPr id="5" name="Рисунок 5">
            <a:extLst>
              <a:ext uri="{FF2B5EF4-FFF2-40B4-BE49-F238E27FC236}">
                <a16:creationId xmlns:a16="http://schemas.microsoft.com/office/drawing/2014/main" id="{C5462F8A-BE7A-914D-9EE4-F05B8F287CB3}"/>
              </a:ext>
            </a:extLst>
          </p:cNvPr>
          <p:cNvPicPr>
            <a:picLocks noGrp="1" noChangeAspect="1"/>
          </p:cNvPicPr>
          <p:nvPr>
            <p:ph idx="1"/>
          </p:nvPr>
        </p:nvPicPr>
        <p:blipFill>
          <a:blip r:embed="rId2"/>
          <a:stretch>
            <a:fillRect/>
          </a:stretch>
        </p:blipFill>
        <p:spPr>
          <a:xfrm>
            <a:off x="464819" y="607392"/>
            <a:ext cx="8053473" cy="5463828"/>
          </a:xfrm>
        </p:spPr>
      </p:pic>
      <p:sp>
        <p:nvSpPr>
          <p:cNvPr id="4" name="Текст 3">
            <a:extLst>
              <a:ext uri="{FF2B5EF4-FFF2-40B4-BE49-F238E27FC236}">
                <a16:creationId xmlns:a16="http://schemas.microsoft.com/office/drawing/2014/main" id="{F22CB2A7-63F8-AE4C-BFC3-DEBFDD261D38}"/>
              </a:ext>
            </a:extLst>
          </p:cNvPr>
          <p:cNvSpPr>
            <a:spLocks noGrp="1"/>
          </p:cNvSpPr>
          <p:nvPr>
            <p:ph type="body" sz="half" idx="2"/>
          </p:nvPr>
        </p:nvSpPr>
        <p:spPr/>
        <p:txBody>
          <a:bodyPr>
            <a:normAutofit/>
          </a:bodyPr>
          <a:lstStyle/>
          <a:p>
            <a:r>
              <a:rPr lang="ru-RU" sz="7200" b="1"/>
              <a:t>       ‘</a:t>
            </a:r>
            <a:endParaRPr lang="ru-KZ" sz="7200" b="1"/>
          </a:p>
        </p:txBody>
      </p:sp>
      <p:pic>
        <p:nvPicPr>
          <p:cNvPr id="8" name="Рисунок 6">
            <a:extLst>
              <a:ext uri="{FF2B5EF4-FFF2-40B4-BE49-F238E27FC236}">
                <a16:creationId xmlns:a16="http://schemas.microsoft.com/office/drawing/2014/main" id="{869D318D-A5EA-664D-8ED9-199CF7661613}"/>
              </a:ext>
            </a:extLst>
          </p:cNvPr>
          <p:cNvPicPr>
            <a:picLocks noChangeAspect="1"/>
          </p:cNvPicPr>
          <p:nvPr/>
        </p:nvPicPr>
        <p:blipFill>
          <a:blip r:embed="rId3"/>
          <a:stretch>
            <a:fillRect/>
          </a:stretch>
        </p:blipFill>
        <p:spPr>
          <a:xfrm>
            <a:off x="9082831" y="3123580"/>
            <a:ext cx="2644349" cy="2667620"/>
          </a:xfrm>
          <a:prstGeom prst="rect">
            <a:avLst/>
          </a:prstGeom>
        </p:spPr>
      </p:pic>
    </p:spTree>
    <p:extLst>
      <p:ext uri="{BB962C8B-B14F-4D97-AF65-F5344CB8AC3E}">
        <p14:creationId xmlns:p14="http://schemas.microsoft.com/office/powerpoint/2010/main" val="304248682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EA3DA187-1E71-6A49-9D5E-B5F531AFE3D7}"/>
              </a:ext>
            </a:extLst>
          </p:cNvPr>
          <p:cNvSpPr>
            <a:spLocks noGrp="1"/>
          </p:cNvSpPr>
          <p:nvPr>
            <p:ph type="title"/>
          </p:nvPr>
        </p:nvSpPr>
        <p:spPr/>
        <p:txBody>
          <a:bodyPr>
            <a:normAutofit/>
          </a:bodyPr>
          <a:lstStyle/>
          <a:p>
            <a:r>
              <a:rPr lang="ru-RU" sz="2100" b="1"/>
              <a:t>Повтори чистоговорки ✔️</a:t>
            </a:r>
            <a:endParaRPr lang="ru-KZ" sz="2100" b="1"/>
          </a:p>
        </p:txBody>
      </p:sp>
      <p:pic>
        <p:nvPicPr>
          <p:cNvPr id="5" name="Рисунок 5">
            <a:extLst>
              <a:ext uri="{FF2B5EF4-FFF2-40B4-BE49-F238E27FC236}">
                <a16:creationId xmlns:a16="http://schemas.microsoft.com/office/drawing/2014/main" id="{F35B5CC8-A39C-D34F-959D-886EA6CC1D2C}"/>
              </a:ext>
            </a:extLst>
          </p:cNvPr>
          <p:cNvPicPr>
            <a:picLocks noGrp="1" noChangeAspect="1"/>
          </p:cNvPicPr>
          <p:nvPr>
            <p:ph idx="1"/>
          </p:nvPr>
        </p:nvPicPr>
        <p:blipFill>
          <a:blip r:embed="rId2"/>
          <a:stretch>
            <a:fillRect/>
          </a:stretch>
        </p:blipFill>
        <p:spPr>
          <a:xfrm>
            <a:off x="1084146" y="340732"/>
            <a:ext cx="7155366" cy="6040244"/>
          </a:xfrm>
        </p:spPr>
      </p:pic>
      <p:sp>
        <p:nvSpPr>
          <p:cNvPr id="4" name="Текст 3">
            <a:extLst>
              <a:ext uri="{FF2B5EF4-FFF2-40B4-BE49-F238E27FC236}">
                <a16:creationId xmlns:a16="http://schemas.microsoft.com/office/drawing/2014/main" id="{31A3E890-0DB4-2B4E-9D33-B93F57D7E519}"/>
              </a:ext>
            </a:extLst>
          </p:cNvPr>
          <p:cNvSpPr>
            <a:spLocks noGrp="1"/>
          </p:cNvSpPr>
          <p:nvPr>
            <p:ph type="body" sz="half" idx="2"/>
          </p:nvPr>
        </p:nvSpPr>
        <p:spPr/>
        <p:txBody>
          <a:bodyPr>
            <a:normAutofit/>
          </a:bodyPr>
          <a:lstStyle/>
          <a:p>
            <a:r>
              <a:rPr lang="ru-RU" sz="7200" b="1"/>
              <a:t>       ‘</a:t>
            </a:r>
            <a:endParaRPr lang="ru-KZ" sz="7200" b="1"/>
          </a:p>
        </p:txBody>
      </p:sp>
      <p:pic>
        <p:nvPicPr>
          <p:cNvPr id="7" name="Рисунок 6">
            <a:extLst>
              <a:ext uri="{FF2B5EF4-FFF2-40B4-BE49-F238E27FC236}">
                <a16:creationId xmlns:a16="http://schemas.microsoft.com/office/drawing/2014/main" id="{9ACA0697-6A1F-1B4F-A6EC-54FEF7F40A03}"/>
              </a:ext>
            </a:extLst>
          </p:cNvPr>
          <p:cNvPicPr>
            <a:picLocks noChangeAspect="1"/>
          </p:cNvPicPr>
          <p:nvPr/>
        </p:nvPicPr>
        <p:blipFill>
          <a:blip r:embed="rId3"/>
          <a:stretch>
            <a:fillRect/>
          </a:stretch>
        </p:blipFill>
        <p:spPr>
          <a:xfrm>
            <a:off x="9186816" y="3123580"/>
            <a:ext cx="2644349" cy="2667620"/>
          </a:xfrm>
          <a:prstGeom prst="rect">
            <a:avLst/>
          </a:prstGeom>
        </p:spPr>
      </p:pic>
    </p:spTree>
    <p:extLst>
      <p:ext uri="{BB962C8B-B14F-4D97-AF65-F5344CB8AC3E}">
        <p14:creationId xmlns:p14="http://schemas.microsoft.com/office/powerpoint/2010/main" val="75543109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AD5D560-C265-1D44-9D51-CF936AB0E921}"/>
              </a:ext>
            </a:extLst>
          </p:cNvPr>
          <p:cNvSpPr>
            <a:spLocks noGrp="1"/>
          </p:cNvSpPr>
          <p:nvPr>
            <p:ph type="title"/>
          </p:nvPr>
        </p:nvSpPr>
        <p:spPr/>
        <p:txBody>
          <a:bodyPr>
            <a:normAutofit/>
          </a:bodyPr>
          <a:lstStyle/>
          <a:p>
            <a:r>
              <a:rPr lang="ru-RU" sz="2100" b="1"/>
              <a:t>Повтори чистоговорки ✔️</a:t>
            </a:r>
            <a:endParaRPr lang="ru-KZ" sz="2100" b="1"/>
          </a:p>
        </p:txBody>
      </p:sp>
      <p:pic>
        <p:nvPicPr>
          <p:cNvPr id="5" name="Рисунок 5">
            <a:extLst>
              <a:ext uri="{FF2B5EF4-FFF2-40B4-BE49-F238E27FC236}">
                <a16:creationId xmlns:a16="http://schemas.microsoft.com/office/drawing/2014/main" id="{B57031DF-17D2-4C4B-91B0-777FA38BDDDB}"/>
              </a:ext>
            </a:extLst>
          </p:cNvPr>
          <p:cNvPicPr>
            <a:picLocks noGrp="1" noChangeAspect="1"/>
          </p:cNvPicPr>
          <p:nvPr>
            <p:ph idx="1"/>
          </p:nvPr>
        </p:nvPicPr>
        <p:blipFill>
          <a:blip r:embed="rId2"/>
          <a:stretch>
            <a:fillRect/>
          </a:stretch>
        </p:blipFill>
        <p:spPr>
          <a:xfrm>
            <a:off x="1022195" y="607393"/>
            <a:ext cx="7372195" cy="5804558"/>
          </a:xfrm>
        </p:spPr>
      </p:pic>
      <p:sp>
        <p:nvSpPr>
          <p:cNvPr id="4" name="Текст 3">
            <a:extLst>
              <a:ext uri="{FF2B5EF4-FFF2-40B4-BE49-F238E27FC236}">
                <a16:creationId xmlns:a16="http://schemas.microsoft.com/office/drawing/2014/main" id="{BF03B82D-A87D-CA49-AC55-E1BF26D7E875}"/>
              </a:ext>
            </a:extLst>
          </p:cNvPr>
          <p:cNvSpPr>
            <a:spLocks noGrp="1"/>
          </p:cNvSpPr>
          <p:nvPr>
            <p:ph type="body" sz="half" idx="2"/>
          </p:nvPr>
        </p:nvSpPr>
        <p:spPr/>
        <p:txBody>
          <a:bodyPr>
            <a:normAutofit/>
          </a:bodyPr>
          <a:lstStyle/>
          <a:p>
            <a:r>
              <a:rPr lang="ru-RU" sz="7200" b="1"/>
              <a:t>       ‘</a:t>
            </a:r>
            <a:endParaRPr lang="ru-KZ" sz="7200" b="1"/>
          </a:p>
        </p:txBody>
      </p:sp>
      <p:pic>
        <p:nvPicPr>
          <p:cNvPr id="7" name="Рисунок 6">
            <a:extLst>
              <a:ext uri="{FF2B5EF4-FFF2-40B4-BE49-F238E27FC236}">
                <a16:creationId xmlns:a16="http://schemas.microsoft.com/office/drawing/2014/main" id="{99001A5D-E086-404B-83DB-D1503B7CDD5E}"/>
              </a:ext>
            </a:extLst>
          </p:cNvPr>
          <p:cNvPicPr>
            <a:picLocks noChangeAspect="1"/>
          </p:cNvPicPr>
          <p:nvPr/>
        </p:nvPicPr>
        <p:blipFill>
          <a:blip r:embed="rId3"/>
          <a:stretch>
            <a:fillRect/>
          </a:stretch>
        </p:blipFill>
        <p:spPr>
          <a:xfrm>
            <a:off x="8982047" y="3061484"/>
            <a:ext cx="3059486" cy="3086410"/>
          </a:xfrm>
          <a:prstGeom prst="rect">
            <a:avLst/>
          </a:prstGeom>
        </p:spPr>
      </p:pic>
    </p:spTree>
    <p:extLst>
      <p:ext uri="{BB962C8B-B14F-4D97-AF65-F5344CB8AC3E}">
        <p14:creationId xmlns:p14="http://schemas.microsoft.com/office/powerpoint/2010/main" val="87342997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347434F9-2249-3C40-B4B4-D97261A5D13C}"/>
              </a:ext>
            </a:extLst>
          </p:cNvPr>
          <p:cNvSpPr>
            <a:spLocks noGrp="1"/>
          </p:cNvSpPr>
          <p:nvPr>
            <p:ph type="title"/>
          </p:nvPr>
        </p:nvSpPr>
        <p:spPr/>
        <p:txBody>
          <a:bodyPr/>
          <a:lstStyle/>
          <a:p>
            <a:r>
              <a:rPr lang="ru-RU" sz="4700" i="1">
                <a:solidFill>
                  <a:schemeClr val="tx2"/>
                </a:solidFill>
              </a:rPr>
              <a:t>Спасибо за внимание! Желаю удачи!☀️</a:t>
            </a:r>
            <a:endParaRPr lang="ru-KZ" sz="4700" i="1">
              <a:solidFill>
                <a:schemeClr val="tx2"/>
              </a:solidFill>
            </a:endParaRPr>
          </a:p>
        </p:txBody>
      </p:sp>
    </p:spTree>
    <p:extLst>
      <p:ext uri="{BB962C8B-B14F-4D97-AF65-F5344CB8AC3E}">
        <p14:creationId xmlns:p14="http://schemas.microsoft.com/office/powerpoint/2010/main" val="6938366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D720C11-C6EE-0B40-83E6-FEA7D22A643B}"/>
              </a:ext>
            </a:extLst>
          </p:cNvPr>
          <p:cNvSpPr>
            <a:spLocks noGrp="1"/>
          </p:cNvSpPr>
          <p:nvPr>
            <p:ph type="title"/>
          </p:nvPr>
        </p:nvSpPr>
        <p:spPr/>
        <p:txBody>
          <a:bodyPr>
            <a:normAutofit fontScale="90000"/>
          </a:bodyPr>
          <a:lstStyle/>
          <a:p>
            <a:r>
              <a:rPr lang="ru-RU" sz="1900" b="1"/>
              <a:t>Артикуляционная гимнастика (каждое упражнение повторяем 5-7раз)</a:t>
            </a:r>
            <a:endParaRPr lang="ru-KZ" sz="1900" b="1"/>
          </a:p>
        </p:txBody>
      </p:sp>
      <p:pic>
        <p:nvPicPr>
          <p:cNvPr id="6" name="Рисунок 6">
            <a:extLst>
              <a:ext uri="{FF2B5EF4-FFF2-40B4-BE49-F238E27FC236}">
                <a16:creationId xmlns:a16="http://schemas.microsoft.com/office/drawing/2014/main" id="{96E1F1FC-2D85-BF4E-AFEF-83608A0956AC}"/>
              </a:ext>
            </a:extLst>
          </p:cNvPr>
          <p:cNvPicPr>
            <a:picLocks noGrp="1" noChangeAspect="1"/>
          </p:cNvPicPr>
          <p:nvPr>
            <p:ph idx="1"/>
          </p:nvPr>
        </p:nvPicPr>
        <p:blipFill>
          <a:blip r:embed="rId2"/>
          <a:stretch>
            <a:fillRect/>
          </a:stretch>
        </p:blipFill>
        <p:spPr>
          <a:xfrm>
            <a:off x="867317" y="607392"/>
            <a:ext cx="7650976" cy="5649681"/>
          </a:xfrm>
        </p:spPr>
      </p:pic>
      <p:sp>
        <p:nvSpPr>
          <p:cNvPr id="4" name="Текст 3">
            <a:extLst>
              <a:ext uri="{FF2B5EF4-FFF2-40B4-BE49-F238E27FC236}">
                <a16:creationId xmlns:a16="http://schemas.microsoft.com/office/drawing/2014/main" id="{8AA5C7B1-BBC7-2547-AAC8-B8A0C7DCD26D}"/>
              </a:ext>
            </a:extLst>
          </p:cNvPr>
          <p:cNvSpPr>
            <a:spLocks noGrp="1"/>
          </p:cNvSpPr>
          <p:nvPr>
            <p:ph type="body" sz="half" idx="2"/>
          </p:nvPr>
        </p:nvSpPr>
        <p:spPr/>
        <p:txBody>
          <a:bodyPr/>
          <a:lstStyle/>
          <a:p>
            <a:endParaRPr lang="ru-KZ"/>
          </a:p>
        </p:txBody>
      </p:sp>
      <p:pic>
        <p:nvPicPr>
          <p:cNvPr id="7" name="Рисунок 7">
            <a:extLst>
              <a:ext uri="{FF2B5EF4-FFF2-40B4-BE49-F238E27FC236}">
                <a16:creationId xmlns:a16="http://schemas.microsoft.com/office/drawing/2014/main" id="{600459AB-BC4C-314C-891E-4B5C6133219B}"/>
              </a:ext>
            </a:extLst>
          </p:cNvPr>
          <p:cNvPicPr>
            <a:picLocks noChangeAspect="1"/>
          </p:cNvPicPr>
          <p:nvPr/>
        </p:nvPicPr>
        <p:blipFill>
          <a:blip r:embed="rId3"/>
          <a:stretch>
            <a:fillRect/>
          </a:stretch>
        </p:blipFill>
        <p:spPr>
          <a:xfrm>
            <a:off x="9296399" y="2699689"/>
            <a:ext cx="2440261" cy="2473238"/>
          </a:xfrm>
          <a:prstGeom prst="rect">
            <a:avLst/>
          </a:prstGeom>
        </p:spPr>
      </p:pic>
    </p:spTree>
    <p:extLst>
      <p:ext uri="{BB962C8B-B14F-4D97-AF65-F5344CB8AC3E}">
        <p14:creationId xmlns:p14="http://schemas.microsoft.com/office/powerpoint/2010/main" val="98645725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446EAAC-D6C3-B64E-AC25-5122D17CCC0B}"/>
              </a:ext>
            </a:extLst>
          </p:cNvPr>
          <p:cNvSpPr>
            <a:spLocks noGrp="1"/>
          </p:cNvSpPr>
          <p:nvPr>
            <p:ph type="title"/>
          </p:nvPr>
        </p:nvSpPr>
        <p:spPr/>
        <p:txBody>
          <a:bodyPr/>
          <a:lstStyle/>
          <a:p>
            <a:r>
              <a:rPr lang="ru-RU" b="1"/>
              <a:t>Постановка звука [Р]</a:t>
            </a:r>
            <a:endParaRPr lang="ru-KZ" b="1"/>
          </a:p>
        </p:txBody>
      </p:sp>
      <p:sp>
        <p:nvSpPr>
          <p:cNvPr id="3" name="Объект 2">
            <a:extLst>
              <a:ext uri="{FF2B5EF4-FFF2-40B4-BE49-F238E27FC236}">
                <a16:creationId xmlns:a16="http://schemas.microsoft.com/office/drawing/2014/main" id="{4085380F-9F7D-C943-96CA-2C0356A0C6E4}"/>
              </a:ext>
            </a:extLst>
          </p:cNvPr>
          <p:cNvSpPr>
            <a:spLocks noGrp="1"/>
          </p:cNvSpPr>
          <p:nvPr>
            <p:ph idx="1"/>
          </p:nvPr>
        </p:nvSpPr>
        <p:spPr/>
        <p:txBody>
          <a:bodyPr>
            <a:normAutofit/>
          </a:bodyPr>
          <a:lstStyle/>
          <a:p>
            <a:pPr marL="0" indent="0">
              <a:buNone/>
            </a:pPr>
            <a:r>
              <a:rPr lang="ru-RU" b="1" i="0" u="none" strike="noStrike">
                <a:effectLst/>
                <a:latin typeface="inherit"/>
              </a:rPr>
              <a:t>    </a:t>
            </a:r>
            <a:r>
              <a:rPr lang="ru-RU" sz="1900" b="1" i="0" u="none" strike="noStrike">
                <a:effectLst/>
                <a:latin typeface="inherit"/>
              </a:rPr>
              <a:t>                                                    Постановка звука Р</a:t>
            </a:r>
            <a:endParaRPr lang="ru-RU" sz="1900">
              <a:latin typeface="inherit"/>
            </a:endParaRPr>
          </a:p>
          <a:p>
            <a:pPr marL="0" indent="0">
              <a:buNone/>
            </a:pPr>
            <a:r>
              <a:rPr lang="ru-RU" sz="2000" b="0" i="0" u="none" strike="noStrike">
                <a:effectLst/>
                <a:latin typeface="Open Sans" panose="020f0502020204030204" pitchFamily="34" charset="0"/>
              </a:rPr>
              <a:t>✏️</a:t>
            </a:r>
            <a:r>
              <a:rPr lang="ru-RU" sz="2000" b="0" i="0" u="none" strike="noStrike">
                <a:effectLst/>
                <a:latin typeface="Lato" panose="020f0502020204030204" pitchFamily="34" charset="0"/>
              </a:rPr>
              <a:t>Просим ребенка звонко произносить звук «Д». При этом кончик язычка должен быть сильным и сильно упираться в небо в том месте, где находятся альвеолы (бугорочки). Звук Д мы как бы тянем, повторяем без остановки: «Ддддд». При произнесении звука «Д» язык не должен отрываться от альвеол. На этапе, когда ребенок произносит «Дддд», легко подтолкните его язычок вглубь рта. Движение должно быть очень легким! Для этого можно использовать палочку от мороженого. Также можно попробовать слегка повибрировать (примерно на середине язычка) этой палочкой. Нажимать на язычок нужно с такой силой, чтобы в какой-то момент он завибрировал, и вы услышали «ДДД-РРР». Это и будет началом произнесения звука «Р». Далее начинаем произносить слоги: ДРА, ДРО, ДРУ, ДРЭ, ДРЫ.</a:t>
            </a:r>
          </a:p>
          <a:p>
            <a:pPr marL="0" indent="0">
              <a:buNone/>
            </a:pPr>
            <a:endParaRPr lang="ru-RU" sz="2000" b="0" i="0" u="none" strike="noStrike">
              <a:effectLst/>
              <a:latin typeface="Lato" panose="020f0502020204030203" pitchFamily="34" charset="0"/>
            </a:endParaRPr>
          </a:p>
        </p:txBody>
      </p:sp>
      <p:sp>
        <p:nvSpPr>
          <p:cNvPr id="4" name="Текст 3">
            <a:extLst>
              <a:ext uri="{FF2B5EF4-FFF2-40B4-BE49-F238E27FC236}">
                <a16:creationId xmlns:a16="http://schemas.microsoft.com/office/drawing/2014/main" id="{4B5615EB-EBA3-8F4C-83E2-228D15FE95E2}"/>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691F6906-648C-F343-AA3B-6604A3D52B85}"/>
              </a:ext>
            </a:extLst>
          </p:cNvPr>
          <p:cNvPicPr>
            <a:picLocks noChangeAspect="1"/>
          </p:cNvPicPr>
          <p:nvPr/>
        </p:nvPicPr>
        <p:blipFill>
          <a:blip r:embed="rId2"/>
          <a:stretch>
            <a:fillRect/>
          </a:stretch>
        </p:blipFill>
        <p:spPr>
          <a:xfrm>
            <a:off x="9089864" y="2286000"/>
            <a:ext cx="2843851" cy="2882281"/>
          </a:xfrm>
          <a:prstGeom prst="rect">
            <a:avLst/>
          </a:prstGeom>
        </p:spPr>
      </p:pic>
    </p:spTree>
    <p:extLst>
      <p:ext uri="{BB962C8B-B14F-4D97-AF65-F5344CB8AC3E}">
        <p14:creationId xmlns:p14="http://schemas.microsoft.com/office/powerpoint/2010/main" val="62560821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Текст 3">
            <a:extLst>
              <a:ext uri="{FF2B5EF4-FFF2-40B4-BE49-F238E27FC236}">
                <a16:creationId xmlns:a16="http://schemas.microsoft.com/office/drawing/2014/main" id="{19338FCF-7F66-DE4E-BB8D-D2818826770B}"/>
              </a:ext>
            </a:extLst>
          </p:cNvPr>
          <p:cNvSpPr>
            <a:spLocks noGrp="1"/>
          </p:cNvSpPr>
          <p:nvPr>
            <p:ph type="body" sz="half" idx="2"/>
          </p:nvPr>
        </p:nvSpPr>
        <p:spPr/>
        <p:txBody>
          <a:bodyPr/>
          <a:lstStyle/>
          <a:p>
            <a:endParaRPr lang="ru-KZ"/>
          </a:p>
        </p:txBody>
      </p:sp>
      <p:sp>
        <p:nvSpPr>
          <p:cNvPr id="8" name="Заголовок 1">
            <a:extLst>
              <a:ext uri="{FF2B5EF4-FFF2-40B4-BE49-F238E27FC236}">
                <a16:creationId xmlns:a16="http://schemas.microsoft.com/office/drawing/2014/main" id="{AC5B4883-CCC0-3B4C-A777-25B1B9AA2311}"/>
              </a:ext>
            </a:extLst>
          </p:cNvPr>
          <p:cNvSpPr txBox="1">
            <a:spLocks noGrp="1"/>
          </p:cNvSpPr>
          <p:nvPr>
            <p:ph type="title"/>
          </p:nvPr>
        </p:nvSpPr>
        <p:spPr>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b="0" kern="1200" cap="none" spc="0" baseline="0">
                <a:solidFill>
                  <a:srgbClr val="FFFFFF"/>
                </a:solidFill>
                <a:effectLst/>
                <a:latin typeface="+mj-lt"/>
                <a:ea typeface="+mn-ea"/>
                <a:cs typeface="+mn-cs"/>
              </a:defRPr>
            </a:lvl1pPr>
          </a:lstStyle>
          <a:p>
            <a:r>
              <a:rPr lang="ru-RU" sz="1700" b="1"/>
              <a:t>Пальчиком обведи пунктирную линию и произнеси звук [Р]</a:t>
            </a:r>
            <a:endParaRPr lang="ru-KZ" sz="1700" b="1"/>
          </a:p>
        </p:txBody>
      </p:sp>
      <p:pic>
        <p:nvPicPr>
          <p:cNvPr id="2" name="Рисунок 2">
            <a:extLst>
              <a:ext uri="{FF2B5EF4-FFF2-40B4-BE49-F238E27FC236}">
                <a16:creationId xmlns:a16="http://schemas.microsoft.com/office/drawing/2014/main" id="{DDCC2203-AC9F-7C40-A208-D89908CEC14A}"/>
              </a:ext>
            </a:extLst>
          </p:cNvPr>
          <p:cNvPicPr>
            <a:picLocks noChangeAspect="1"/>
          </p:cNvPicPr>
          <p:nvPr/>
        </p:nvPicPr>
        <p:blipFill>
          <a:blip r:embed="rId2"/>
          <a:stretch>
            <a:fillRect/>
          </a:stretch>
        </p:blipFill>
        <p:spPr>
          <a:xfrm>
            <a:off x="8998176" y="2504532"/>
            <a:ext cx="3027227" cy="3068135"/>
          </a:xfrm>
          <a:prstGeom prst="rect">
            <a:avLst/>
          </a:prstGeom>
        </p:spPr>
      </p:pic>
      <p:pic>
        <p:nvPicPr>
          <p:cNvPr id="9" name="Рисунок 9">
            <a:extLst>
              <a:ext uri="{FF2B5EF4-FFF2-40B4-BE49-F238E27FC236}">
                <a16:creationId xmlns:a16="http://schemas.microsoft.com/office/drawing/2014/main" id="{C555E812-93AA-8A42-ACEF-7B715724720E}"/>
              </a:ext>
            </a:extLst>
          </p:cNvPr>
          <p:cNvPicPr>
            <a:picLocks noGrp="1" noChangeAspect="1"/>
          </p:cNvPicPr>
          <p:nvPr>
            <p:ph idx="1"/>
          </p:nvPr>
        </p:nvPicPr>
        <p:blipFill>
          <a:blip r:embed="rId3"/>
          <a:stretch>
            <a:fillRect/>
          </a:stretch>
        </p:blipFill>
        <p:spPr>
          <a:xfrm>
            <a:off x="666976" y="607393"/>
            <a:ext cx="7634487" cy="5510386"/>
          </a:xfrm>
        </p:spPr>
      </p:pic>
    </p:spTree>
    <p:extLst>
      <p:ext uri="{BB962C8B-B14F-4D97-AF65-F5344CB8AC3E}">
        <p14:creationId xmlns:p14="http://schemas.microsoft.com/office/powerpoint/2010/main" val="256451053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Текст 3">
            <a:extLst>
              <a:ext uri="{FF2B5EF4-FFF2-40B4-BE49-F238E27FC236}">
                <a16:creationId xmlns:a16="http://schemas.microsoft.com/office/drawing/2014/main" id="{C6DD15F8-3016-534E-8BF7-1E837AD2DC01}"/>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45756A19-147B-974B-A999-A0756E7BD7F5}"/>
              </a:ext>
            </a:extLst>
          </p:cNvPr>
          <p:cNvPicPr>
            <a:picLocks noGrp="1" noChangeAspect="1"/>
          </p:cNvPicPr>
          <p:nvPr>
            <p:ph idx="1"/>
          </p:nvPr>
        </p:nvPicPr>
        <p:blipFill>
          <a:blip r:embed="rId2"/>
          <a:stretch>
            <a:fillRect/>
          </a:stretch>
        </p:blipFill>
        <p:spPr>
          <a:xfrm>
            <a:off x="929269" y="816166"/>
            <a:ext cx="7527072" cy="5459451"/>
          </a:xfrm>
        </p:spPr>
      </p:pic>
      <p:sp>
        <p:nvSpPr>
          <p:cNvPr id="10" name="Заголовок 9">
            <a:extLst>
              <a:ext uri="{FF2B5EF4-FFF2-40B4-BE49-F238E27FC236}">
                <a16:creationId xmlns:a16="http://schemas.microsoft.com/office/drawing/2014/main" id="{C567059C-54B4-C04F-88C8-7D6A1308BAB3}"/>
              </a:ext>
            </a:extLst>
          </p:cNvPr>
          <p:cNvSpPr>
            <a:spLocks noGrp="1"/>
          </p:cNvSpPr>
          <p:nvPr>
            <p:ph type="title"/>
          </p:nvPr>
        </p:nvSpPr>
        <p:spPr/>
        <p:txBody>
          <a:bodyPr>
            <a:noAutofit/>
          </a:bodyPr>
          <a:lstStyle/>
          <a:p>
            <a:r>
              <a:rPr lang="ru-RU" sz="2900" b="1"/>
              <a:t>Порычи вместе с собачкой✔️</a:t>
            </a:r>
            <a:endParaRPr lang="ru-KZ" sz="2900" b="1"/>
          </a:p>
        </p:txBody>
      </p:sp>
      <p:pic>
        <p:nvPicPr>
          <p:cNvPr id="11" name="Рисунок 11">
            <a:extLst>
              <a:ext uri="{FF2B5EF4-FFF2-40B4-BE49-F238E27FC236}">
                <a16:creationId xmlns:a16="http://schemas.microsoft.com/office/drawing/2014/main" id="{E0F0F7F1-7778-EF42-B710-032E36C7913E}"/>
              </a:ext>
            </a:extLst>
          </p:cNvPr>
          <p:cNvPicPr>
            <a:picLocks noChangeAspect="1"/>
          </p:cNvPicPr>
          <p:nvPr/>
        </p:nvPicPr>
        <p:blipFill>
          <a:blip r:embed="rId3"/>
          <a:stretch>
            <a:fillRect/>
          </a:stretch>
        </p:blipFill>
        <p:spPr>
          <a:xfrm>
            <a:off x="8849027" y="2375188"/>
            <a:ext cx="3342973" cy="3505200"/>
          </a:xfrm>
          <a:prstGeom prst="rect">
            <a:avLst/>
          </a:prstGeom>
        </p:spPr>
      </p:pic>
    </p:spTree>
    <p:extLst>
      <p:ext uri="{BB962C8B-B14F-4D97-AF65-F5344CB8AC3E}">
        <p14:creationId xmlns:p14="http://schemas.microsoft.com/office/powerpoint/2010/main" val="359549024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Текст 3">
            <a:extLst>
              <a:ext uri="{FF2B5EF4-FFF2-40B4-BE49-F238E27FC236}">
                <a16:creationId xmlns:a16="http://schemas.microsoft.com/office/drawing/2014/main" id="{0634E1AF-AC0F-A542-88E7-26899D9A0204}"/>
              </a:ext>
            </a:extLst>
          </p:cNvPr>
          <p:cNvSpPr>
            <a:spLocks noGrp="1"/>
          </p:cNvSpPr>
          <p:nvPr>
            <p:ph type="body" sz="half" idx="2"/>
          </p:nvPr>
        </p:nvSpPr>
        <p:spPr/>
        <p:txBody>
          <a:bodyPr/>
          <a:lstStyle/>
          <a:p>
            <a:endParaRPr lang="ru-KZ"/>
          </a:p>
        </p:txBody>
      </p:sp>
      <p:pic>
        <p:nvPicPr>
          <p:cNvPr id="8" name="Рисунок 8">
            <a:extLst>
              <a:ext uri="{FF2B5EF4-FFF2-40B4-BE49-F238E27FC236}">
                <a16:creationId xmlns:a16="http://schemas.microsoft.com/office/drawing/2014/main" id="{67F45E8A-F270-774C-9311-491F64B85592}"/>
              </a:ext>
            </a:extLst>
          </p:cNvPr>
          <p:cNvPicPr>
            <a:picLocks noGrp="1" noChangeAspect="1"/>
          </p:cNvPicPr>
          <p:nvPr>
            <p:ph idx="1"/>
          </p:nvPr>
        </p:nvPicPr>
        <p:blipFill>
          <a:blip r:embed="rId2"/>
          <a:stretch>
            <a:fillRect/>
          </a:stretch>
        </p:blipFill>
        <p:spPr>
          <a:xfrm>
            <a:off x="879706" y="607391"/>
            <a:ext cx="7390782" cy="5525779"/>
          </a:xfrm>
        </p:spPr>
      </p:pic>
      <p:sp>
        <p:nvSpPr>
          <p:cNvPr id="12" name="Заголовок 1">
            <a:extLst>
              <a:ext uri="{FF2B5EF4-FFF2-40B4-BE49-F238E27FC236}">
                <a16:creationId xmlns:a16="http://schemas.microsoft.com/office/drawing/2014/main" id="{119A8791-76B1-7044-8696-919A836AAD32}"/>
              </a:ext>
            </a:extLst>
          </p:cNvPr>
          <p:cNvSpPr txBox="1"/>
          <p:nvPr/>
        </p:nvSpPr>
        <p:spPr>
          <a:xfrm>
            <a:off x="9296400" y="326134"/>
            <a:ext cx="2430780" cy="16563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a:solidFill>
                  <a:srgbClr val="FFFFFF"/>
                </a:solidFill>
                <a:effectLst/>
                <a:latin typeface="+mj-lt"/>
                <a:ea typeface="+mn-ea"/>
                <a:cs typeface="+mn-cs"/>
              </a:defRPr>
            </a:lvl1pPr>
          </a:lstStyle>
          <a:p>
            <a:r>
              <a:rPr lang="ru-RU" sz="2200" b="1"/>
              <a:t>Соедини звук [Р] с гласной✔️</a:t>
            </a:r>
            <a:endParaRPr lang="ru-KZ" sz="2200" b="1"/>
          </a:p>
        </p:txBody>
      </p:sp>
      <p:sp>
        <p:nvSpPr>
          <p:cNvPr id="14" name="Заголовок 13">
            <a:extLst>
              <a:ext uri="{FF2B5EF4-FFF2-40B4-BE49-F238E27FC236}">
                <a16:creationId xmlns:a16="http://schemas.microsoft.com/office/drawing/2014/main" id="{84E3475A-F3F6-1041-82E0-795B3AC6D268}"/>
              </a:ext>
            </a:extLst>
          </p:cNvPr>
          <p:cNvSpPr>
            <a:spLocks noGrp="1"/>
          </p:cNvSpPr>
          <p:nvPr>
            <p:ph type="title"/>
          </p:nvPr>
        </p:nvSpPr>
        <p:spPr/>
        <p:txBody>
          <a:bodyPr/>
          <a:lstStyle/>
          <a:p>
            <a:endParaRPr lang="ru-KZ"/>
          </a:p>
        </p:txBody>
      </p:sp>
      <p:pic>
        <p:nvPicPr>
          <p:cNvPr id="15" name="Рисунок 15">
            <a:extLst>
              <a:ext uri="{FF2B5EF4-FFF2-40B4-BE49-F238E27FC236}">
                <a16:creationId xmlns:a16="http://schemas.microsoft.com/office/drawing/2014/main" id="{2AD37DDE-3396-5947-AE70-3BD88A4BE1F4}"/>
              </a:ext>
            </a:extLst>
          </p:cNvPr>
          <p:cNvPicPr>
            <a:picLocks noChangeAspect="1"/>
          </p:cNvPicPr>
          <p:nvPr/>
        </p:nvPicPr>
        <p:blipFill>
          <a:blip r:embed="rId3"/>
          <a:stretch>
            <a:fillRect/>
          </a:stretch>
        </p:blipFill>
        <p:spPr>
          <a:xfrm>
            <a:off x="9011166" y="2481021"/>
            <a:ext cx="3001248" cy="3041805"/>
          </a:xfrm>
          <a:prstGeom prst="rect">
            <a:avLst/>
          </a:prstGeom>
        </p:spPr>
      </p:pic>
    </p:spTree>
    <p:extLst>
      <p:ext uri="{BB962C8B-B14F-4D97-AF65-F5344CB8AC3E}">
        <p14:creationId xmlns:p14="http://schemas.microsoft.com/office/powerpoint/2010/main" val="3759887575"/>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D261FDE-62E6-0944-80E3-2D77115C3EE3}"/>
              </a:ext>
            </a:extLst>
          </p:cNvPr>
          <p:cNvSpPr>
            <a:spLocks noGrp="1"/>
          </p:cNvSpPr>
          <p:nvPr>
            <p:ph type="title"/>
          </p:nvPr>
        </p:nvSpPr>
        <p:spPr/>
        <p:txBody>
          <a:bodyPr>
            <a:normAutofit/>
          </a:bodyPr>
          <a:lstStyle/>
          <a:p>
            <a:r>
              <a:rPr lang="ru-RU" sz="4100" b="1"/>
              <a:t>Назови слоги ✔️</a:t>
            </a:r>
            <a:endParaRPr lang="ru-KZ" sz="4100" b="1"/>
          </a:p>
        </p:txBody>
      </p:sp>
      <p:pic>
        <p:nvPicPr>
          <p:cNvPr id="5" name="Рисунок 5">
            <a:extLst>
              <a:ext uri="{FF2B5EF4-FFF2-40B4-BE49-F238E27FC236}">
                <a16:creationId xmlns:a16="http://schemas.microsoft.com/office/drawing/2014/main" id="{3678870E-3FA6-7145-83FB-BED26283782C}"/>
              </a:ext>
            </a:extLst>
          </p:cNvPr>
          <p:cNvPicPr>
            <a:picLocks noGrp="1" noChangeAspect="1"/>
          </p:cNvPicPr>
          <p:nvPr>
            <p:ph idx="1"/>
          </p:nvPr>
        </p:nvPicPr>
        <p:blipFill>
          <a:blip r:embed="rId2"/>
          <a:stretch>
            <a:fillRect/>
          </a:stretch>
        </p:blipFill>
        <p:spPr>
          <a:xfrm>
            <a:off x="836341" y="607393"/>
            <a:ext cx="7465122" cy="5569258"/>
          </a:xfrm>
        </p:spPr>
      </p:pic>
      <p:sp>
        <p:nvSpPr>
          <p:cNvPr id="4" name="Текст 3">
            <a:extLst>
              <a:ext uri="{FF2B5EF4-FFF2-40B4-BE49-F238E27FC236}">
                <a16:creationId xmlns:a16="http://schemas.microsoft.com/office/drawing/2014/main" id="{E74566B1-2FE2-1B41-AFCB-0235586F9795}"/>
              </a:ext>
            </a:extLst>
          </p:cNvPr>
          <p:cNvSpPr>
            <a:spLocks noGrp="1"/>
          </p:cNvSpPr>
          <p:nvPr>
            <p:ph type="body" sz="half" idx="2"/>
          </p:nvPr>
        </p:nvSpPr>
        <p:spPr/>
        <p:txBody>
          <a:bodyPr/>
          <a:lstStyle/>
          <a:p>
            <a:endParaRPr lang="ru-KZ"/>
          </a:p>
        </p:txBody>
      </p:sp>
      <p:pic>
        <p:nvPicPr>
          <p:cNvPr id="6" name="Рисунок 6">
            <a:extLst>
              <a:ext uri="{FF2B5EF4-FFF2-40B4-BE49-F238E27FC236}">
                <a16:creationId xmlns:a16="http://schemas.microsoft.com/office/drawing/2014/main" id="{85EC429F-60F2-A64F-8225-F74EB42F5624}"/>
              </a:ext>
            </a:extLst>
          </p:cNvPr>
          <p:cNvPicPr>
            <a:picLocks noChangeAspect="1"/>
          </p:cNvPicPr>
          <p:nvPr/>
        </p:nvPicPr>
        <p:blipFill>
          <a:blip r:embed="rId3"/>
          <a:stretch>
            <a:fillRect/>
          </a:stretch>
        </p:blipFill>
        <p:spPr>
          <a:xfrm>
            <a:off x="9164773" y="2286001"/>
            <a:ext cx="3027227" cy="3505200"/>
          </a:xfrm>
          <a:prstGeom prst="rect">
            <a:avLst/>
          </a:prstGeom>
        </p:spPr>
      </p:pic>
    </p:spTree>
    <p:extLst>
      <p:ext uri="{BB962C8B-B14F-4D97-AF65-F5344CB8AC3E}">
        <p14:creationId xmlns:p14="http://schemas.microsoft.com/office/powerpoint/2010/main" val="93007850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E9CBB978-440B-6F4C-A3DD-AB22FC76581C}"/>
              </a:ext>
            </a:extLst>
          </p:cNvPr>
          <p:cNvSpPr>
            <a:spLocks noGrp="1"/>
          </p:cNvSpPr>
          <p:nvPr>
            <p:ph type="title"/>
          </p:nvPr>
        </p:nvSpPr>
        <p:spPr/>
        <p:txBody>
          <a:bodyPr>
            <a:normAutofit/>
          </a:bodyPr>
          <a:lstStyle/>
          <a:p>
            <a:r>
              <a:rPr lang="ru-RU" sz="3300" b="1"/>
              <a:t>Назови обратный слог✔️</a:t>
            </a:r>
            <a:endParaRPr lang="ru-KZ" sz="3300" b="1"/>
          </a:p>
        </p:txBody>
      </p:sp>
      <p:pic>
        <p:nvPicPr>
          <p:cNvPr id="6" name="Рисунок 6">
            <a:extLst>
              <a:ext uri="{FF2B5EF4-FFF2-40B4-BE49-F238E27FC236}">
                <a16:creationId xmlns:a16="http://schemas.microsoft.com/office/drawing/2014/main" id="{7ACE92CF-008E-0C4B-9814-6DD3CB8DB4A6}"/>
              </a:ext>
            </a:extLst>
          </p:cNvPr>
          <p:cNvPicPr>
            <a:picLocks noGrp="1" noChangeAspect="1"/>
          </p:cNvPicPr>
          <p:nvPr>
            <p:ph idx="1"/>
          </p:nvPr>
        </p:nvPicPr>
        <p:blipFill>
          <a:blip r:embed="rId2"/>
          <a:stretch>
            <a:fillRect/>
          </a:stretch>
        </p:blipFill>
        <p:spPr>
          <a:xfrm>
            <a:off x="898293" y="535078"/>
            <a:ext cx="7465121" cy="5629068"/>
          </a:xfrm>
        </p:spPr>
      </p:pic>
      <p:sp>
        <p:nvSpPr>
          <p:cNvPr id="4" name="Текст 3">
            <a:extLst>
              <a:ext uri="{FF2B5EF4-FFF2-40B4-BE49-F238E27FC236}">
                <a16:creationId xmlns:a16="http://schemas.microsoft.com/office/drawing/2014/main" id="{CE1DE5CB-DF24-834C-BD19-B87EDDF4CF4D}"/>
              </a:ext>
            </a:extLst>
          </p:cNvPr>
          <p:cNvSpPr>
            <a:spLocks noGrp="1"/>
          </p:cNvSpPr>
          <p:nvPr>
            <p:ph type="body" sz="half" idx="2"/>
          </p:nvPr>
        </p:nvSpPr>
        <p:spPr/>
        <p:txBody>
          <a:bodyPr/>
          <a:lstStyle/>
          <a:p>
            <a:endParaRPr lang="ru-KZ"/>
          </a:p>
        </p:txBody>
      </p:sp>
      <p:pic>
        <p:nvPicPr>
          <p:cNvPr id="7" name="Рисунок 7">
            <a:extLst>
              <a:ext uri="{FF2B5EF4-FFF2-40B4-BE49-F238E27FC236}">
                <a16:creationId xmlns:a16="http://schemas.microsoft.com/office/drawing/2014/main" id="{60E733DB-DC4F-8E4B-9064-BDD4AEAB6F75}"/>
              </a:ext>
            </a:extLst>
          </p:cNvPr>
          <p:cNvPicPr>
            <a:picLocks noChangeAspect="1"/>
          </p:cNvPicPr>
          <p:nvPr/>
        </p:nvPicPr>
        <p:blipFill>
          <a:blip r:embed="rId3"/>
          <a:stretch>
            <a:fillRect/>
          </a:stretch>
        </p:blipFill>
        <p:spPr>
          <a:xfrm>
            <a:off x="8762065" y="2286001"/>
            <a:ext cx="3499449" cy="3537887"/>
          </a:xfrm>
          <a:prstGeom prst="rect">
            <a:avLst/>
          </a:prstGeom>
        </p:spPr>
      </p:pic>
    </p:spTree>
    <p:extLst>
      <p:ext uri="{BB962C8B-B14F-4D97-AF65-F5344CB8AC3E}">
        <p14:creationId xmlns:p14="http://schemas.microsoft.com/office/powerpoint/2010/main" val="333334360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Савон">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r:embed="rId1">
            <a:duotone>
              <a:schemeClr val="phClr">
                <a:tint val="95000"/>
              </a:schemeClr>
              <a:schemeClr val="phClr">
                <a:shade val="92000"/>
                <a:satMod val="115000"/>
              </a:schemeClr>
            </a:duotone>
          </a:blip>
          <a:tile tx="0" ty="0" sx="60000" sy="60000" flip="none" algn="tl"/>
        </a:blipFill>
      </a:bgFillStyleLst>
    </a:fmtScheme>
  </a:themeElements>
  <a:objectDefaults/>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51</Paragraphs>
  <Slides>23</Slides>
  <Notes>0</Notes>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23</vt:i4>
      </vt:variant>
    </vt:vector>
  </HeadingPairs>
  <TitlesOfParts>
    <vt:vector baseType="lpstr" size="33">
      <vt:lpstr>Arial</vt:lpstr>
      <vt:lpstr>Century Gothic</vt:lpstr>
      <vt:lpstr>Garamond</vt:lpstr>
      <vt:lpstr>Tahoma</vt:lpstr>
      <vt:lpstr>PT Sans</vt:lpstr>
      <vt:lpstr>inherit</vt:lpstr>
      <vt:lpstr>Open Sans</vt:lpstr>
      <vt:lpstr>Lato</vt:lpstr>
      <vt:lpstr>Verdana</vt:lpstr>
      <vt:lpstr>Савон</vt:lpstr>
      <vt:lpstr>Постановка звуков [Р], [Р’]</vt:lpstr>
      <vt:lpstr>Звук [Р]</vt:lpstr>
      <vt:lpstr>Артикуляционная гимнастика (каждое упражнение повторяем 5-7раз)</vt:lpstr>
      <vt:lpstr>Постановка звука [Р]</vt:lpstr>
      <vt:lpstr>Пальчиком обведи пунктирную линию и произнеси звук [Р]</vt:lpstr>
      <vt:lpstr>Порычи вместе с собачкой✔️</vt:lpstr>
      <vt:lpstr>PowerPoint Presentation</vt:lpstr>
      <vt:lpstr>Назови слоги ✔️</vt:lpstr>
      <vt:lpstr>Назови обратный слог✔️</vt:lpstr>
      <vt:lpstr>Назови двойной звук✔️</vt:lpstr>
      <vt:lpstr>Игра «Лабиринт» назови предмет правильно ✔️</vt:lpstr>
      <vt:lpstr>Повтори чистоговорки ✔️</vt:lpstr>
      <vt:lpstr>Повтори чистоговорки ✔️</vt:lpstr>
      <vt:lpstr>Повтори чистоговорки ✔️</vt:lpstr>
      <vt:lpstr>Повтори чистоговорки ✔️</vt:lpstr>
      <vt:lpstr>Звук [Р’]</vt:lpstr>
      <vt:lpstr>Порычи как тигрёнок ✔️</vt:lpstr>
      <vt:lpstr>Пальчиком обведи пунктирную линию и произнеси звук [Р’]</vt:lpstr>
      <vt:lpstr>Назови слоги ✔️</vt:lpstr>
      <vt:lpstr>Назови слоги ✔️</vt:lpstr>
      <vt:lpstr>Повтори чистоговорки ✔️</vt:lpstr>
      <vt:lpstr>Повтори чистоговорки ✔️</vt:lpstr>
      <vt:lpstr>Спасибо за внимание! Желаю удачи!☀️</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Постановка звуков [Л], [Л’]</dc:title>
  <dc:creator>Di A</dc:creator>
  <cp:lastModifiedBy>Di A</cp:lastModifiedBy>
  <cp:revision>4</cp:revision>
  <dcterms:created xsi:type="dcterms:W3CDTF">2022-01-24T14:48:32Z</dcterms:created>
  <dcterms:modified xsi:type="dcterms:W3CDTF">2022-01-26T06:59:20Z</dcterms:modified>
</cp:coreProperties>
</file>