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73" r:id="rId4"/>
    <p:sldId id="258" r:id="rId5"/>
    <p:sldId id="262" r:id="rId6"/>
    <p:sldId id="260" r:id="rId7"/>
    <p:sldId id="263" r:id="rId8"/>
    <p:sldId id="261" r:id="rId9"/>
    <p:sldId id="264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1/27/22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1/27/22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1/27/22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1/27/22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1/27/22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1/27/22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8F254-6425-E94B-9CE2-F258621C7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800" i="1" dirty="0">
                <a:solidFill>
                  <a:schemeClr val="tx2"/>
                </a:solidFill>
              </a:rPr>
              <a:t>Дифференциация звуков </a:t>
            </a:r>
            <a:r>
              <a:rPr lang="en-GB" sz="5800" i="1" dirty="0">
                <a:solidFill>
                  <a:schemeClr val="tx2"/>
                </a:solidFill>
              </a:rPr>
              <a:t>[</a:t>
            </a:r>
            <a:r>
              <a:rPr lang="kk-KZ" sz="5800" i="1" dirty="0">
                <a:solidFill>
                  <a:schemeClr val="tx2"/>
                </a:solidFill>
              </a:rPr>
              <a:t>Л-Р</a:t>
            </a:r>
            <a:r>
              <a:rPr lang="ru-RU" sz="5800" i="1" dirty="0">
                <a:solidFill>
                  <a:schemeClr val="tx2"/>
                </a:solidFill>
              </a:rPr>
              <a:t>]</a:t>
            </a:r>
            <a:endParaRPr lang="ru-KZ" sz="5800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626EF1-56A5-8547-9A38-E9B95AB75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              2</a:t>
            </a:r>
            <a:r>
              <a:rPr lang="kk-KZ" dirty="0"/>
              <a:t>7</a:t>
            </a:r>
            <a:r>
              <a:rPr lang="ru-RU" dirty="0"/>
              <a:t>.01.2022г.                               Подготовила: учитель-логопед </a:t>
            </a:r>
            <a:r>
              <a:rPr lang="ru-RU" dirty="0" err="1"/>
              <a:t>Айтпаева</a:t>
            </a:r>
            <a:r>
              <a:rPr lang="ru-RU" dirty="0"/>
              <a:t> Д.М.</a:t>
            </a:r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4D3C4-8893-0A4D-AC38-23157AC5A653}"/>
              </a:ext>
            </a:extLst>
          </p:cNvPr>
          <p:cNvSpPr txBox="1"/>
          <p:nvPr/>
        </p:nvSpPr>
        <p:spPr>
          <a:xfrm>
            <a:off x="8801492" y="169666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  Ясли –сад</a:t>
            </a:r>
          </a:p>
          <a:p>
            <a:pPr algn="l"/>
            <a:r>
              <a:rPr lang="ru-RU" dirty="0"/>
              <a:t>«Кораблик»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3974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A58D1-D5F1-5C4F-8B19-5CDA650F8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dirty="0">
                <a:solidFill>
                  <a:schemeClr val="tx2"/>
                </a:solidFill>
              </a:rPr>
              <a:t>Спасибо за внимание!</a:t>
            </a:r>
            <a:br>
              <a:rPr lang="ru-RU" sz="4800" i="1" dirty="0">
                <a:solidFill>
                  <a:schemeClr val="tx2"/>
                </a:solidFill>
              </a:rPr>
            </a:br>
            <a:r>
              <a:rPr lang="ru-RU" sz="4800" i="1" dirty="0">
                <a:solidFill>
                  <a:schemeClr val="tx2"/>
                </a:solidFill>
              </a:rPr>
              <a:t>Желаю удачи!☀️</a:t>
            </a:r>
            <a:endParaRPr lang="ru-KZ" sz="4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0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1B90F-E753-3842-B4C4-7E69F3C0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/>
              <a:t>Подготовка произношения</a:t>
            </a:r>
            <a:endParaRPr lang="ru-KZ" sz="2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EF8528-8C5B-DA44-BD51-D521B4C04464}"/>
              </a:ext>
            </a:extLst>
          </p:cNvPr>
          <p:cNvSpPr txBox="1"/>
          <p:nvPr/>
        </p:nvSpPr>
        <p:spPr>
          <a:xfrm>
            <a:off x="464820" y="3718679"/>
            <a:ext cx="808444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KZ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D9DA0A-BD53-0D46-821B-36B19F9E9F15}"/>
              </a:ext>
            </a:extLst>
          </p:cNvPr>
          <p:cNvSpPr txBox="1"/>
          <p:nvPr/>
        </p:nvSpPr>
        <p:spPr>
          <a:xfrm>
            <a:off x="464820" y="1166842"/>
            <a:ext cx="808444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PT Sans" panose="020B0503020203020204" pitchFamily="34" charset="0"/>
              </a:rPr>
              <a:t>Артикуляция звуков</a:t>
            </a:r>
          </a:p>
          <a:p>
            <a:pPr algn="just"/>
            <a:r>
              <a:rPr lang="kk-KZ" sz="2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✏️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Перед выполнением упражнений на дифференциацию звуков [Р – Л] необходимо выполнить комплекс артикуляционной гимнастики на звуки, чтобы подготовить артикуляционный аппарат для занятия.  </a:t>
            </a:r>
            <a:br>
              <a:rPr lang="ru-RU" sz="2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</a:br>
            <a:endParaRPr lang="ru-RU" sz="2000" b="0" i="0" u="none" strike="noStrike" dirty="0">
              <a:solidFill>
                <a:srgbClr val="000000"/>
              </a:solidFill>
              <a:effectLst/>
              <a:latin typeface="PT Sans" panose="020B050302020302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[Р] – это согласный, звонкий, сонорный, твердый звук. Особенности артикуляции при произношении Р:</a:t>
            </a:r>
          </a:p>
          <a:p>
            <a:pPr algn="just"/>
            <a:br>
              <a:rPr lang="ru-RU" sz="2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</a:br>
            <a:endParaRPr lang="ru-RU" sz="2000" b="0" i="0" u="none" strike="noStrike" dirty="0">
              <a:solidFill>
                <a:srgbClr val="000000"/>
              </a:solidFill>
              <a:effectLst/>
              <a:latin typeface="PT Sans" panose="020B0503020203020204" pitchFamily="34" charset="0"/>
            </a:endParaRPr>
          </a:p>
          <a:p>
            <a:pPr algn="just"/>
            <a:r>
              <a:rPr lang="kk-KZ" sz="2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Кончик языка касается бугорков за верхними зубами.</a:t>
            </a:r>
          </a:p>
          <a:p>
            <a:pPr algn="just"/>
            <a:r>
              <a:rPr lang="kk-KZ" sz="2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Боковые края языка прижаты к верхним коренным зубам.</a:t>
            </a:r>
          </a:p>
          <a:p>
            <a:pPr algn="just"/>
            <a:r>
              <a:rPr lang="kk-KZ" sz="2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По форме язык напоминает ложечку.</a:t>
            </a:r>
          </a:p>
          <a:p>
            <a:pPr algn="just"/>
            <a:r>
              <a:rPr lang="kk-KZ" sz="2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Под напором выдыхаемой воздушной струи кончик языка дрожит.</a:t>
            </a:r>
          </a:p>
          <a:p>
            <a:pPr algn="just"/>
            <a:r>
              <a:rPr lang="kk-KZ" sz="2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Горло дрожит, голосовые связки работают (голос есть).</a:t>
            </a:r>
          </a:p>
          <a:p>
            <a:pPr algn="just"/>
            <a:br>
              <a:rPr lang="ru-RU" sz="2000" dirty="0">
                <a:effectLst/>
              </a:rPr>
            </a:br>
            <a:endParaRPr lang="ru-RU" sz="2000" dirty="0">
              <a:effectLst/>
            </a:endParaRPr>
          </a:p>
        </p:txBody>
      </p:sp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83CBA727-1DE4-4C47-9FA0-D81015ED0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6399" y="2735930"/>
            <a:ext cx="2430779" cy="3280579"/>
          </a:xfrm>
        </p:spPr>
      </p:pic>
    </p:spTree>
    <p:extLst>
      <p:ext uri="{BB962C8B-B14F-4D97-AF65-F5344CB8AC3E}">
        <p14:creationId xmlns:p14="http://schemas.microsoft.com/office/powerpoint/2010/main" val="411582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B94B4B-F519-8744-99C7-C032837C4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556" y="457200"/>
            <a:ext cx="7772400" cy="533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kk-KZ" sz="17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kk-KZ" sz="1700" b="1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                                         </a:t>
            </a:r>
          </a:p>
          <a:p>
            <a:pPr marL="0" indent="0" algn="just">
              <a:buNone/>
            </a:pPr>
            <a:r>
              <a:rPr lang="kk-KZ" sz="1700" b="1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  </a:t>
            </a:r>
          </a:p>
          <a:p>
            <a:pPr marL="0" indent="0" algn="just">
              <a:buNone/>
            </a:pPr>
            <a:r>
              <a:rPr lang="kk-KZ" sz="1700" b="1" dirty="0">
                <a:solidFill>
                  <a:srgbClr val="000000"/>
                </a:solidFill>
                <a:latin typeface="PT Sans" panose="020B0503020203020204" pitchFamily="34" charset="0"/>
              </a:rPr>
              <a:t>                                               </a:t>
            </a:r>
            <a:r>
              <a:rPr lang="kk-KZ" sz="1700" b="1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  Артикуляция звуков</a:t>
            </a:r>
            <a:endParaRPr lang="kk-KZ" sz="1700" dirty="0">
              <a:solidFill>
                <a:srgbClr val="000000"/>
              </a:solidFill>
              <a:latin typeface="PT Sans" panose="020B0503020203020204" pitchFamily="34" charset="0"/>
            </a:endParaRPr>
          </a:p>
          <a:p>
            <a:pPr marL="0" indent="0" algn="just">
              <a:buNone/>
            </a:pPr>
            <a:endParaRPr lang="kk-KZ" sz="1700" dirty="0">
              <a:solidFill>
                <a:srgbClr val="000000"/>
              </a:solidFill>
              <a:latin typeface="PT Sans" panose="020B0503020203020204" pitchFamily="34" charset="0"/>
            </a:endParaRPr>
          </a:p>
          <a:p>
            <a:pPr marL="0" indent="0" algn="just">
              <a:buNone/>
            </a:pPr>
            <a:r>
              <a:rPr lang="kk-KZ" sz="17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✏️</a:t>
            </a:r>
            <a:r>
              <a:rPr lang="ru-RU" sz="17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[Л] – это согласный, звонкий, сонорный, твердый звук.</a:t>
            </a:r>
            <a:br>
              <a:rPr lang="ru-RU" sz="17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</a:br>
            <a:endParaRPr lang="ru-RU" sz="1700" b="0" i="0" u="none" strike="noStrike" dirty="0">
              <a:solidFill>
                <a:srgbClr val="000000"/>
              </a:solidFill>
              <a:effectLst/>
              <a:latin typeface="PT Sans" panose="020B0503020203020204" pitchFamily="34" charset="0"/>
            </a:endParaRPr>
          </a:p>
          <a:p>
            <a:pPr marL="0" indent="0" algn="just">
              <a:buNone/>
            </a:pPr>
            <a:r>
              <a:rPr lang="ru-RU" sz="1700" b="1" i="1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Артикуляция следующая:</a:t>
            </a:r>
          </a:p>
          <a:p>
            <a:pPr marL="0" indent="0" algn="just">
              <a:buNone/>
            </a:pPr>
            <a:r>
              <a:rPr lang="kk-KZ" sz="17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</a:t>
            </a:r>
            <a:r>
              <a:rPr lang="ru-RU" sz="17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Кончик языка упирается в верхние зубы, либо в бугорки за верхними зубами.</a:t>
            </a:r>
          </a:p>
          <a:p>
            <a:pPr marL="0" indent="0" algn="just">
              <a:buNone/>
            </a:pPr>
            <a:r>
              <a:rPr lang="kk-KZ" sz="17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</a:t>
            </a:r>
            <a:r>
              <a:rPr lang="ru-RU" sz="17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Средняя часть спинки языка опущена (задняя часть спинки языка поднята), боковые края языка опущены.</a:t>
            </a:r>
          </a:p>
          <a:p>
            <a:pPr marL="0" indent="0" algn="just">
              <a:buNone/>
            </a:pPr>
            <a:r>
              <a:rPr lang="kk-KZ" sz="17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</a:t>
            </a:r>
            <a:r>
              <a:rPr lang="ru-RU" sz="17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По форме язык напоминает седло.</a:t>
            </a:r>
          </a:p>
          <a:p>
            <a:pPr marL="0" indent="0" algn="just">
              <a:buNone/>
            </a:pPr>
            <a:r>
              <a:rPr lang="kk-KZ" sz="17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</a:t>
            </a:r>
            <a:r>
              <a:rPr lang="ru-RU" sz="17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Выдыхаемая струя воздуха проходит по бокам языка.</a:t>
            </a:r>
          </a:p>
          <a:p>
            <a:pPr marL="0" indent="0" algn="just">
              <a:buNone/>
            </a:pPr>
            <a:r>
              <a:rPr lang="kk-KZ" sz="17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✔️</a:t>
            </a:r>
            <a:r>
              <a:rPr lang="ru-RU" sz="1700" b="0" i="0" u="none" strike="noStrike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Горло дрожит, голосовые связки работают (голос есть).</a:t>
            </a:r>
            <a:endParaRPr lang="ru-KZ" sz="17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50C1FB-C25A-634E-AFF3-DA2671753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0CE2108-ADB9-2A49-A39A-0A3AD8A783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2200" b="1" dirty="0"/>
              <a:t>Подготовка произношения</a:t>
            </a:r>
            <a:endParaRPr lang="ru-KZ" sz="2200" b="1" dirty="0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BEF98005-66C9-D14A-BE3A-7C8C7EC57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2483786"/>
            <a:ext cx="2430780" cy="3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3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70E75-F9C3-1348-8485-60F50D56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Произноси слоги правильно</a:t>
            </a:r>
            <a:endParaRPr lang="ru-KZ" sz="30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D51FC3-E6EB-5343-9847-CDA8DF355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025CFFBD-9924-8146-91F2-93820E0C3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6400" y="2253312"/>
            <a:ext cx="2430780" cy="3505199"/>
          </a:xfrm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624F1AF0-14D5-BF4E-A53C-495B549CE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" y="607392"/>
            <a:ext cx="8084448" cy="57426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4F062C-5E93-2F4E-8F47-FFA55F98ADFE}"/>
              </a:ext>
            </a:extLst>
          </p:cNvPr>
          <p:cNvSpPr txBox="1"/>
          <p:nvPr/>
        </p:nvSpPr>
        <p:spPr>
          <a:xfrm>
            <a:off x="5187795" y="252389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KZ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AB471D7-1388-C747-A17B-AD2033F4BE46}"/>
              </a:ext>
            </a:extLst>
          </p:cNvPr>
          <p:cNvSpPr/>
          <p:nvPr/>
        </p:nvSpPr>
        <p:spPr>
          <a:xfrm>
            <a:off x="7793771" y="5791200"/>
            <a:ext cx="538668" cy="538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5142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A58C6-8A49-DE42-8F32-C9610DB0C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/>
              <a:t>Распредили картинки по звучанию✔️</a:t>
            </a:r>
            <a:endParaRPr lang="ru-KZ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1BAB76-7816-9049-88F6-9F0170847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E3941320-2909-4E4B-B3AC-68001AB6E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439" y="609599"/>
            <a:ext cx="7900226" cy="5585109"/>
          </a:xfr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E0A52660-7863-C142-B1CB-E26C97C24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398" y="2286000"/>
            <a:ext cx="2430781" cy="31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AEA45B0-24D4-A949-8C52-D13D7CE07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93AC6F24-E9FE-AC4B-9156-A6C6DFDD0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294" y="820008"/>
            <a:ext cx="7403170" cy="5375114"/>
          </a:xfr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F1367B7-4F3C-EA41-905F-6174DA91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400" b="1" dirty="0"/>
              <a:t>Назови животных на звук Л и Р✔️</a:t>
            </a:r>
            <a:endParaRPr lang="ru-KZ" sz="2400" b="1" dirty="0"/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7DBC9840-DA59-8A45-991D-324DCCC16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451099"/>
            <a:ext cx="2430780" cy="334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9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93CDF34-0228-3E46-8A44-466A631583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kk-KZ" b="1" dirty="0"/>
              <a:t>Иди по стрелочке, называй картинку✔️</a:t>
            </a:r>
            <a:endParaRPr lang="ru-KZ" b="1" dirty="0"/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62971EE5-6EC7-C943-A364-DEF20F15D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93" y="607392"/>
            <a:ext cx="7494855" cy="5680657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3636200F-C456-A146-A420-BBA994B10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96400" y="2798337"/>
            <a:ext cx="2430780" cy="3056054"/>
          </a:xfrm>
        </p:spPr>
      </p:pic>
    </p:spTree>
    <p:extLst>
      <p:ext uri="{BB962C8B-B14F-4D97-AF65-F5344CB8AC3E}">
        <p14:creationId xmlns:p14="http://schemas.microsoft.com/office/powerpoint/2010/main" val="21633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BB0078D4-0CC3-324D-9296-E721E6A35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ECEB6F48-6917-8C48-AFC4-4F2BEB9A3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" y="607392"/>
            <a:ext cx="7971883" cy="5592603"/>
          </a:xfr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DA7BE91-E830-1640-B562-0A8F295EC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200" b="1" dirty="0"/>
              <a:t>Повтори чистоговорки сделай физминутку✔️</a:t>
            </a:r>
            <a:endParaRPr lang="ru-KZ" sz="2200" b="1" dirty="0"/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F6EC477F-767B-5944-A24F-D819792E3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318689"/>
            <a:ext cx="2430780" cy="34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3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6FAF71C-0BD2-684F-B88D-04B20F6FC5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kk-KZ" sz="2000" b="1" dirty="0"/>
              <a:t>Автоматизация произношения✔️</a:t>
            </a:r>
            <a:endParaRPr lang="ru-KZ" sz="2000" b="1" dirty="0"/>
          </a:p>
        </p:txBody>
      </p:sp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9B44A73C-F64D-E846-9D08-2CEFC0C9B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268" y="578392"/>
            <a:ext cx="7341219" cy="5701216"/>
          </a:xfrm>
        </p:spPr>
      </p:pic>
      <p:pic>
        <p:nvPicPr>
          <p:cNvPr id="16" name="Рисунок 16">
            <a:extLst>
              <a:ext uri="{FF2B5EF4-FFF2-40B4-BE49-F238E27FC236}">
                <a16:creationId xmlns:a16="http://schemas.microsoft.com/office/drawing/2014/main" id="{260DD678-3A6B-054A-BE15-006356AD6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081" y="2636952"/>
            <a:ext cx="2416099" cy="2969633"/>
          </a:xfrm>
          <a:prstGeom prst="rect">
            <a:avLst/>
          </a:prstGeom>
        </p:spPr>
      </p:pic>
      <p:pic>
        <p:nvPicPr>
          <p:cNvPr id="17" name="Рисунок 17" descr="Воздушные шары">
            <a:extLst>
              <a:ext uri="{FF2B5EF4-FFF2-40B4-BE49-F238E27FC236}">
                <a16:creationId xmlns:a16="http://schemas.microsoft.com/office/drawing/2014/main" id="{10078C60-49BE-0D4D-BCFE-FBCCA4178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4411" y="2484086"/>
            <a:ext cx="627420" cy="627420"/>
          </a:xfrm>
          <a:prstGeom prst="rect">
            <a:avLst/>
          </a:prstGeom>
        </p:spPr>
      </p:pic>
      <p:pic>
        <p:nvPicPr>
          <p:cNvPr id="19" name="Рисунок 17" descr="Воздушные шары">
            <a:extLst>
              <a:ext uri="{FF2B5EF4-FFF2-40B4-BE49-F238E27FC236}">
                <a16:creationId xmlns:a16="http://schemas.microsoft.com/office/drawing/2014/main" id="{72876774-827C-594C-99EF-C78A8DC94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4411" y="4389780"/>
            <a:ext cx="627420" cy="627420"/>
          </a:xfrm>
          <a:prstGeom prst="rect">
            <a:avLst/>
          </a:prstGeom>
        </p:spPr>
      </p:pic>
      <p:pic>
        <p:nvPicPr>
          <p:cNvPr id="21" name="Рисунок 17" descr="Воздушные шары">
            <a:extLst>
              <a:ext uri="{FF2B5EF4-FFF2-40B4-BE49-F238E27FC236}">
                <a16:creationId xmlns:a16="http://schemas.microsoft.com/office/drawing/2014/main" id="{64271D85-05C5-D649-A2E5-359296B60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6811" y="4420053"/>
            <a:ext cx="627420" cy="627420"/>
          </a:xfrm>
          <a:prstGeom prst="rect">
            <a:avLst/>
          </a:prstGeom>
        </p:spPr>
      </p:pic>
      <p:pic>
        <p:nvPicPr>
          <p:cNvPr id="23" name="Рисунок 17" descr="Воздушные шары">
            <a:extLst>
              <a:ext uri="{FF2B5EF4-FFF2-40B4-BE49-F238E27FC236}">
                <a16:creationId xmlns:a16="http://schemas.microsoft.com/office/drawing/2014/main" id="{C5685B03-EAD5-6346-9BAD-B70BF62FB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6811" y="2484086"/>
            <a:ext cx="627420" cy="627420"/>
          </a:xfrm>
          <a:prstGeom prst="rect">
            <a:avLst/>
          </a:prstGeom>
        </p:spPr>
      </p:pic>
      <p:pic>
        <p:nvPicPr>
          <p:cNvPr id="25" name="Рисунок 17" descr="Воздушные шары">
            <a:extLst>
              <a:ext uri="{FF2B5EF4-FFF2-40B4-BE49-F238E27FC236}">
                <a16:creationId xmlns:a16="http://schemas.microsoft.com/office/drawing/2014/main" id="{1BA8E39D-0B71-6F43-B271-AB4B1F9AC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4411" y="607392"/>
            <a:ext cx="627420" cy="627420"/>
          </a:xfrm>
          <a:prstGeom prst="rect">
            <a:avLst/>
          </a:prstGeom>
        </p:spPr>
      </p:pic>
      <p:pic>
        <p:nvPicPr>
          <p:cNvPr id="27" name="Рисунок 17" descr="Воздушные шары">
            <a:extLst>
              <a:ext uri="{FF2B5EF4-FFF2-40B4-BE49-F238E27FC236}">
                <a16:creationId xmlns:a16="http://schemas.microsoft.com/office/drawing/2014/main" id="{6A9A136F-DA4B-5544-9027-AC98CA24C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6811" y="548119"/>
            <a:ext cx="627420" cy="6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55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10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Савон</vt:lpstr>
      <vt:lpstr>Дифференциация звуков [Л-Р]</vt:lpstr>
      <vt:lpstr>Подготовка произношения</vt:lpstr>
      <vt:lpstr>Подготовка произношения</vt:lpstr>
      <vt:lpstr>Произноси слоги правильно</vt:lpstr>
      <vt:lpstr>Распредили картинки по звучанию✔️</vt:lpstr>
      <vt:lpstr>Назови животных на звук Л и Р✔️</vt:lpstr>
      <vt:lpstr>Иди по стрелочке, называй картинку✔️</vt:lpstr>
      <vt:lpstr>Повтори чистоговорки сделай физминутку✔️</vt:lpstr>
      <vt:lpstr>Автоматизация произношения✔️</vt:lpstr>
      <vt:lpstr>Спасибо за внимание! Желаю удачи!☀️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 [С-Ш], [З-Ж]</dc:title>
  <dc:creator>Di A</dc:creator>
  <cp:lastModifiedBy>Di A</cp:lastModifiedBy>
  <cp:revision>4</cp:revision>
  <dcterms:created xsi:type="dcterms:W3CDTF">2022-01-23T16:52:42Z</dcterms:created>
  <dcterms:modified xsi:type="dcterms:W3CDTF">2022-01-27T02:58:29Z</dcterms:modified>
</cp:coreProperties>
</file>