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  <p:sldMasterId id="2147483708" r:id="rId5"/>
    <p:sldMasterId id="2147483724" r:id="rId6"/>
    <p:sldMasterId id="2147483740" r:id="rId7"/>
    <p:sldMasterId id="2147483756" r:id="rId8"/>
    <p:sldMasterId id="2147483772" r:id="rId9"/>
    <p:sldMasterId id="2147483788" r:id="rId10"/>
  </p:sldMasterIdLst>
  <p:notesMasterIdLst>
    <p:notesMasterId r:id="rId33"/>
  </p:notesMasterIdLst>
  <p:sldIdLst>
    <p:sldId id="263" r:id="rId11"/>
    <p:sldId id="264" r:id="rId12"/>
    <p:sldId id="258" r:id="rId13"/>
    <p:sldId id="266" r:id="rId14"/>
    <p:sldId id="257" r:id="rId15"/>
    <p:sldId id="284" r:id="rId16"/>
    <p:sldId id="267" r:id="rId17"/>
    <p:sldId id="271" r:id="rId18"/>
    <p:sldId id="272" r:id="rId19"/>
    <p:sldId id="265" r:id="rId20"/>
    <p:sldId id="275" r:id="rId21"/>
    <p:sldId id="273" r:id="rId22"/>
    <p:sldId id="282" r:id="rId23"/>
    <p:sldId id="281" r:id="rId24"/>
    <p:sldId id="269" r:id="rId25"/>
    <p:sldId id="276" r:id="rId26"/>
    <p:sldId id="278" r:id="rId27"/>
    <p:sldId id="279" r:id="rId28"/>
    <p:sldId id="283" r:id="rId29"/>
    <p:sldId id="280" r:id="rId30"/>
    <p:sldId id="268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60828-9EDF-42B0-A95D-4BA44551770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88A8E-ACB7-411B-8A92-5AE6BC7A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2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72907"/>
      </p:ext>
    </p:extLst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80589"/>
      </p:ext>
    </p:extLst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62954"/>
      </p:ext>
    </p:extLst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BDA27-941C-4C0C-BFE5-67E4CB246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08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259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540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157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itle, text on left, two objects on righ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290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18435"/>
      </p:ext>
    </p:extLst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3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 rot="5400000">
            <a:off x="5052219" y="2156619"/>
            <a:ext cx="52117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861219" y="175419"/>
            <a:ext cx="52117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55005"/>
      </p:ext>
    </p:extLst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628900" y="-2667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00440"/>
      </p:ext>
    </p:extLst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9"/>
      </p:ext>
    </p:extLst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Char char="•"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84169"/>
      </p:ext>
    </p:extLst>
  </p:cSld>
  <p:clrMapOvr>
    <a:masterClrMapping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16689"/>
      </p:ext>
    </p:extLst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87170"/>
      </p:ext>
    </p:extLst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09535"/>
      </p:ext>
    </p:extLst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83697"/>
      </p:ext>
    </p:extLst>
  </p:cSld>
  <p:clrMapOvr>
    <a:masterClrMapping/>
  </p:clrMapOvr>
  <p:transition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2841"/>
      </p:ext>
    </p:extLst>
  </p:cSld>
  <p:clrMapOvr>
    <a:masterClrMapping/>
  </p:clrMapOvr>
  <p:transition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77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666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33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812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itle, text on left, two objects on righ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306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31339"/>
      </p:ext>
    </p:extLst>
  </p:cSld>
  <p:clrMapOvr>
    <a:masterClrMapping/>
  </p:clrMapOvr>
  <p:transition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920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 rot="5400000">
            <a:off x="5052219" y="2156619"/>
            <a:ext cx="52117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861219" y="175419"/>
            <a:ext cx="52117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49115"/>
      </p:ext>
    </p:extLst>
  </p:cSld>
  <p:clrMapOvr>
    <a:masterClrMapping/>
  </p:clrMapOvr>
  <p:transition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628900" y="-2667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3477"/>
      </p:ext>
    </p:extLst>
  </p:cSld>
  <p:clrMapOvr>
    <a:masterClrMapping/>
  </p:clrMapOvr>
  <p:transition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20394"/>
      </p:ext>
    </p:extLst>
  </p:cSld>
  <p:clrMapOvr>
    <a:masterClrMapping/>
  </p:clrMapOvr>
  <p:transition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Char char="•"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77692"/>
      </p:ext>
    </p:extLst>
  </p:cSld>
  <p:clrMapOvr>
    <a:masterClrMapping/>
  </p:clrMapOvr>
  <p:transition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8891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444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16679"/>
      </p:ext>
    </p:extLst>
  </p:cSld>
  <p:clrMapOvr>
    <a:masterClrMapping/>
  </p:clrMapOvr>
  <p:transition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58483"/>
      </p:ext>
    </p:extLst>
  </p:cSld>
  <p:clrMapOvr>
    <a:masterClrMapping/>
  </p:clrMapOvr>
  <p:transition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12504"/>
      </p:ext>
    </p:extLst>
  </p:cSld>
  <p:clrMapOvr>
    <a:masterClrMapping/>
  </p:clrMapOvr>
  <p:transition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51780"/>
      </p:ext>
    </p:extLst>
  </p:cSld>
  <p:clrMapOvr>
    <a:masterClrMapping/>
  </p:clrMapOvr>
  <p:transition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492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019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13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itle, text on left, two objects on righ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671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14120"/>
      </p:ext>
    </p:extLst>
  </p:cSld>
  <p:clrMapOvr>
    <a:masterClrMapping/>
  </p:clrMapOvr>
  <p:transition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56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874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 rot="5400000">
            <a:off x="5052219" y="2156619"/>
            <a:ext cx="52117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861219" y="175419"/>
            <a:ext cx="52117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28906"/>
      </p:ext>
    </p:extLst>
  </p:cSld>
  <p:clrMapOvr>
    <a:masterClrMapping/>
  </p:clrMapOvr>
  <p:transition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628900" y="-2667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91826"/>
      </p:ext>
    </p:extLst>
  </p:cSld>
  <p:clrMapOvr>
    <a:masterClrMapping/>
  </p:clrMapOvr>
  <p:transition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21913"/>
      </p:ext>
    </p:extLst>
  </p:cSld>
  <p:clrMapOvr>
    <a:masterClrMapping/>
  </p:clrMapOvr>
  <p:transition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Char char="•"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34064"/>
      </p:ext>
    </p:extLst>
  </p:cSld>
  <p:clrMapOvr>
    <a:masterClrMapping/>
  </p:clrMapOvr>
  <p:transition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55300"/>
      </p:ext>
    </p:extLst>
  </p:cSld>
  <p:clrMapOvr>
    <a:masterClrMapping/>
  </p:clrMapOvr>
  <p:transition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12195"/>
      </p:ext>
    </p:extLst>
  </p:cSld>
  <p:clrMapOvr>
    <a:masterClrMapping/>
  </p:clrMapOvr>
  <p:transition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81151"/>
      </p:ext>
    </p:extLst>
  </p:cSld>
  <p:clrMapOvr>
    <a:masterClrMapping/>
  </p:clrMapOvr>
  <p:transition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9843"/>
      </p:ext>
    </p:extLst>
  </p:cSld>
  <p:clrMapOvr>
    <a:masterClrMapping/>
  </p:clrMapOvr>
  <p:transition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87180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itle, text on left, two objects on righ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3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5456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84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 rot="5400000">
            <a:off x="5052219" y="2156619"/>
            <a:ext cx="52117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861219" y="175419"/>
            <a:ext cx="52117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74964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628900" y="-2667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5291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04145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Char char="•"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97327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95406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31393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32297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35258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81613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BDA27-941C-4C0C-BFE5-67E4CB246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22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93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6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23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itle, text on left, two objects on righ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73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22152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33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 rot="5400000">
            <a:off x="5052219" y="2156619"/>
            <a:ext cx="52117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861219" y="175419"/>
            <a:ext cx="52117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76211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628900" y="-2667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56300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51413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Char char="•"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87127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84577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7040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19818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29824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24620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97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3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13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itle, text on left, two objects on righ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44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82610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38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 rot="5400000">
            <a:off x="5052219" y="2156619"/>
            <a:ext cx="52117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861219" y="175419"/>
            <a:ext cx="52117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6103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628900" y="-2667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73733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40935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Char char="•"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74800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4232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6177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26566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02065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63302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33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5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100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itle, text on left, two objects on righ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98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2442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23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 rot="5400000">
            <a:off x="5052219" y="2156619"/>
            <a:ext cx="52117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861219" y="175419"/>
            <a:ext cx="52117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1297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628900" y="-2667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68291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43711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Char char="•"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18884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12106"/>
      </p:ext>
    </p:extLst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1329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54891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97996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53224"/>
      </p:ext>
    </p:extLst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101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939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620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itle, text on left, two objects on righ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335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76111"/>
      </p:ext>
    </p:extLst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368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 rot="5400000">
            <a:off x="5052219" y="2156619"/>
            <a:ext cx="52117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861219" y="175419"/>
            <a:ext cx="52117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0578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628900" y="-2667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98656"/>
      </p:ext>
    </p:extLst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69388"/>
      </p:ext>
    </p:extLst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Char char="•"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98072"/>
      </p:ext>
    </p:extLst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40562"/>
      </p:ext>
    </p:extLst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41716"/>
      </p:ext>
    </p:extLst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•"/>
              <a:defRPr sz="2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»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2966"/>
      </p:ext>
    </p:extLst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23837"/>
      </p:ext>
    </p:extLst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27104"/>
      </p:ext>
    </p:extLst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869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3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180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itle, text on left, two objects on righ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852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79527"/>
      </p:ext>
    </p:extLst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873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 rot="5400000">
            <a:off x="5052219" y="2156619"/>
            <a:ext cx="52117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861219" y="175419"/>
            <a:ext cx="52117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1388"/>
      </p:ext>
    </p:extLst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628900" y="-2667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98907"/>
      </p:ext>
    </p:extLst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58613"/>
      </p:ext>
    </p:extLst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Char char="•"/>
              <a:defRPr sz="32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08858"/>
      </p:ext>
    </p:extLst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3331"/>
      </p:ext>
    </p:extLst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  <a:defRPr sz="24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Char char="»"/>
              <a:defRPr sz="16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6923C"/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>
              <a:solidFill>
                <a:srgbClr val="769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0452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5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0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2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 kern="0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0662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 kern="0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4790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80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 kern="0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2475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 kern="0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089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 kern="0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495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 kern="0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0458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 kern="0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2163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804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 kern="0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1469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6923C"/>
              </a:solidFill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76923C"/>
              </a:buClr>
            </a:pPr>
            <a:fld id="{00000000-1234-1234-1234-123412341234}" type="slidenum">
              <a:rPr lang="en-US" kern="0">
                <a:solidFill>
                  <a:srgbClr val="76923C"/>
                </a:solidFill>
              </a:rPr>
              <a:pPr>
                <a:buClr>
                  <a:srgbClr val="76923C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4673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givotnie.com/dikie-givotnie/afrikanskij-slon/" TargetMode="External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6%D0%B5%D0%BD%D1%82%D1%80%D0%B0%D0%BB%D1%8C%D0%BD%D0%B0%D1%8F_%D0%90%D0%B7%D0%B8%D1%8F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://ru.wikipedia.org/wiki/%D0%9B%D0%B0%D1%82%D0%B8%D0%BD%D1%81%D0%BA%D0%B8%D0%B9_%D1%8F%D0%B7%D1%8B%D0%BA" TargetMode="External"/><Relationship Id="rId7" Type="http://schemas.openxmlformats.org/officeDocument/2006/relationships/hyperlink" Target="http://ru.wikipedia.org/wiki/%D0%A1%D0%B5%D0%B2%D0%B5%D1%80%D0%BD%D0%BE%D0%B5_%D0%BF%D0%BE%D0%BB%D1%83%D1%88%D0%B0%D1%80%D0%B8%D0%B5" TargetMode="External"/><Relationship Id="rId12" Type="http://schemas.openxmlformats.org/officeDocument/2006/relationships/image" Target="../media/image22.jpeg"/><Relationship Id="rId2" Type="http://schemas.openxmlformats.org/officeDocument/2006/relationships/hyperlink" Target="http://ru.wikipedia.org/wiki/%C1%E5%F0%EA%F3%F2#cite_note-.D0.9A.D0.BE.D0.B1.D0.BB.D0.B8.D0.BA-1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ru.wikipedia.org/wiki/%D0%9E%D1%80%D0%BB%D1%8B" TargetMode="External"/><Relationship Id="rId11" Type="http://schemas.openxmlformats.org/officeDocument/2006/relationships/hyperlink" Target="http://ru.wikipedia.org/wiki/%D0%94%D0%B6%D0%B5%D0%B9%D1%80%D0%B0%D0%BD" TargetMode="External"/><Relationship Id="rId5" Type="http://schemas.openxmlformats.org/officeDocument/2006/relationships/hyperlink" Target="http://ru.wikipedia.org/wiki/%D0%AF%D1%81%D1%82%D1%80%D0%B5%D0%B1%D0%B8%D0%BD%D1%8B%D0%B5" TargetMode="External"/><Relationship Id="rId10" Type="http://schemas.openxmlformats.org/officeDocument/2006/relationships/hyperlink" Target="http://ru.wikipedia.org/wiki/%D0%92%D0%BE%D0%BB%D0%BA" TargetMode="External"/><Relationship Id="rId4" Type="http://schemas.openxmlformats.org/officeDocument/2006/relationships/hyperlink" Target="http://ru.wikipedia.org/wiki/%D0%A5%D0%B8%D1%89%D0%BD%D1%8B%D0%B5_%D0%BF%D1%82%D0%B8%D1%86%D1%8B" TargetMode="External"/><Relationship Id="rId9" Type="http://schemas.openxmlformats.org/officeDocument/2006/relationships/hyperlink" Target="http://ru.wikipedia.org/wiki/%D0%9B%D0%B8%D1%81%D0%B8%D1%86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 descr="j04376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0" y="4343400"/>
            <a:ext cx="25146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Теміртау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«Кораблик»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КМҚК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51728"/>
            <a:ext cx="58143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кітапқа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енген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9164" y="524675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Дайындаған: қазақ тілі мұғалімі</a:t>
            </a:r>
          </a:p>
          <a:p>
            <a:pPr lvl="0"/>
            <a:r>
              <a:rPr lang="kk-KZ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Кабдымананова Р.Т</a:t>
            </a:r>
            <a:r>
              <a:rPr lang="kk-KZ" b="1" i="1" dirty="0">
                <a:solidFill>
                  <a:prstClr val="black"/>
                </a:solidFill>
                <a:latin typeface="Calibri"/>
              </a:rPr>
              <a:t>.</a:t>
            </a:r>
            <a:endParaRPr lang="ru-RU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4848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subTitle" idx="1"/>
          </p:nvPr>
        </p:nvSpPr>
        <p:spPr>
          <a:xfrm>
            <a:off x="4609191" y="1007053"/>
            <a:ext cx="3487737" cy="400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buSzPts val="390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Ареал обитания: Хабаровский край и Амурская область;</a:t>
            </a: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SzPts val="390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Длина тела 160-290 см, хвоста 110 см;</a:t>
            </a: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SzPts val="390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Весит 215 кг. Тигр - зверь легкоуязвимый, несмотря на его крупный размер, огромную физическую силу, отсутствие врагов, способен преодолевать очень большие расстояния и голодать.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8" name="Google Shape;138;p22" descr="j04376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4248" y="4725144"/>
            <a:ext cx="2514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9" y="1268760"/>
            <a:ext cx="3395663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8656" y="692696"/>
            <a:ext cx="3801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24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Жолбарыс</a:t>
            </a:r>
            <a:r>
              <a:rPr lang="ru-RU" altLang="ru-RU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-Амурский 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тигр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677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0" y="265212"/>
            <a:ext cx="47517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Tahoma"/>
              <a:buNone/>
            </a:pPr>
            <a:r>
              <a:rPr lang="kk-KZ" sz="3200" b="1" i="0" u="sng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Қарақал-</a:t>
            </a:r>
            <a:r>
              <a:rPr lang="en-US" sz="3200" b="1" i="0" u="sng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Каракал</a:t>
            </a:r>
            <a:r>
              <a:rPr lang="en-US" sz="3200" b="1" i="0" u="sng" strike="noStrike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.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0" name="Google Shape;230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83568" y="1168777"/>
            <a:ext cx="3600624" cy="478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 descr="j043763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08304" y="5085183"/>
            <a:ext cx="2010544" cy="21953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465387" y="836712"/>
            <a:ext cx="4211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Длина </a:t>
            </a:r>
            <a:r>
              <a:rPr lang="ru-RU" dirty="0"/>
              <a:t>тела 65-82 см, хвоста 20-31 см; масса 11-13 кг. По внешнему виду и кисточкам на ушах напоминает рысь. Но обладает более тонким, стройным телом, на высоких тонких ногах; также отличается равномерной светло-рыжей окраской. На морде и ушах небольшие черные отметины, концы ушей украшены кисточками. Обитает в пустынях Африки и Азии, в том числе на юге Туркмении. Охотится, главным образом ночью, а днем находит убежище в брошенных норах. Каракал скрадывает добычу и настигает ее большими (до 4.5 м) прыжками. В основном питается грызунами, реже птицей, мелкими антилопами и др. Может охотиться на домашний скот и птицу.</a:t>
            </a:r>
          </a:p>
        </p:txBody>
      </p:sp>
    </p:spTree>
    <p:extLst>
      <p:ext uri="{BB962C8B-B14F-4D97-AF65-F5344CB8AC3E}">
        <p14:creationId xmlns:p14="http://schemas.microsoft.com/office/powerpoint/2010/main" val="719811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71600" y="1628800"/>
            <a:ext cx="331266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/>
          <p:cNvSpPr/>
          <p:nvPr/>
        </p:nvSpPr>
        <p:spPr>
          <a:xfrm>
            <a:off x="1115616" y="550573"/>
            <a:ext cx="3168650" cy="7207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sz="1400" i="1" kern="0">
                <a:ln w="9525" cap="flat" cmpd="sng">
                  <a:solidFill>
                    <a:srgbClr val="FF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3300"/>
                </a:solidFill>
                <a:cs typeface="Arial"/>
                <a:sym typeface="Arial"/>
              </a:rPr>
              <a:t>Гепард</a:t>
            </a:r>
          </a:p>
        </p:txBody>
      </p:sp>
      <p:pic>
        <p:nvPicPr>
          <p:cNvPr id="240" name="Google Shape;240;p36" descr="j043763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8264" y="4869160"/>
            <a:ext cx="25146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427984" y="1271298"/>
            <a:ext cx="3888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редкий, исчезающий зверь. Возможно, в Казахстане уже исчез. При обширности ареала гепарда у него, естественно, выражена географическая изменчивость. Однако, она изучена слабо. Описано 8 подвидов гепарда, из них в Казахстане обитает лишь один - Закаспийский гепард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025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512639"/>
            <a:ext cx="3384376" cy="648146"/>
          </a:xfrm>
        </p:spPr>
        <p:txBody>
          <a:bodyPr/>
          <a:lstStyle/>
          <a:p>
            <a:pPr algn="l" eaLnBrk="1" hangingPunct="1"/>
            <a:r>
              <a:rPr lang="ru-RU" alt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Ақбөкен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-Сайгак</a:t>
            </a:r>
            <a:endParaRPr lang="ru-RU" alt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9992" y="872239"/>
            <a:ext cx="4038600" cy="4525963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  </a:t>
            </a:r>
            <a:r>
              <a:rPr lang="ru-RU" altLang="ru-RU" sz="1600" b="1" dirty="0" smtClean="0"/>
              <a:t> </a:t>
            </a:r>
            <a:r>
              <a:rPr lang="ru-RU" altLang="ru-RU" sz="1800" b="1" dirty="0" smtClean="0"/>
              <a:t>Сайгаки – коренастые, сильные животные, с длинной мягкой шерстью серо-желтого цвета. У них забавный нос, похожий на пятачок хобота </a:t>
            </a:r>
            <a:r>
              <a:rPr lang="ru-RU" altLang="ru-RU" sz="1800" b="1" dirty="0" smtClean="0">
                <a:hlinkClick r:id="rId2" tooltip="африканский слон"/>
              </a:rPr>
              <a:t>слона</a:t>
            </a:r>
            <a:r>
              <a:rPr lang="ru-RU" altLang="ru-RU" sz="1800" b="1" dirty="0" smtClean="0"/>
              <a:t>. Рога имеют только самцы, причем рога почти прямые. </a:t>
            </a:r>
          </a:p>
          <a:p>
            <a:pPr eaLnBrk="1" hangingPunct="1"/>
            <a:r>
              <a:rPr lang="ru-RU" altLang="ru-RU" sz="1800" b="1" dirty="0" smtClean="0"/>
              <a:t>Летом и зимой сайгаки живут небольшими семьями, но с наступлением осени объединяются в большие стада. В этот период животные делают большие переходы в поисках пастбищ, а весной возвращаются назад.</a:t>
            </a:r>
          </a:p>
        </p:txBody>
      </p:sp>
      <p:pic>
        <p:nvPicPr>
          <p:cNvPr id="20485" name="Picture 8" descr="&amp;scy;&amp;acy;&amp;jcy;&amp;gcy;&amp;acy;&amp;k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76" b="13609"/>
          <a:stretch/>
        </p:blipFill>
        <p:spPr bwMode="auto">
          <a:xfrm>
            <a:off x="755576" y="836712"/>
            <a:ext cx="3565624" cy="48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572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46908" y="587152"/>
            <a:ext cx="4572001" cy="609600"/>
          </a:xfrm>
        </p:spPr>
        <p:txBody>
          <a:bodyPr/>
          <a:lstStyle/>
          <a:p>
            <a:pPr eaLnBrk="1" hangingPunct="1"/>
            <a:r>
              <a:rPr lang="ru-RU" altLang="ru-RU" sz="2400" dirty="0" err="1" smtClean="0">
                <a:solidFill>
                  <a:srgbClr val="FF0000"/>
                </a:solidFill>
              </a:rPr>
              <a:t>Қарақұйрық</a:t>
            </a:r>
            <a:r>
              <a:rPr lang="ru-RU" altLang="ru-RU" sz="2400" dirty="0" smtClean="0">
                <a:solidFill>
                  <a:srgbClr val="FF0000"/>
                </a:solidFill>
              </a:rPr>
              <a:t>-Джейран</a:t>
            </a:r>
            <a:endParaRPr lang="ru-RU" alt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8064" y="1001713"/>
            <a:ext cx="3995936" cy="437150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ru-RU" altLang="ru-RU" sz="2000" dirty="0" smtClean="0"/>
              <a:t> </a:t>
            </a:r>
            <a:endParaRPr lang="ru-RU" altLang="ru-RU" sz="2400" dirty="0" smtClean="0"/>
          </a:p>
        </p:txBody>
      </p:sp>
      <p:pic>
        <p:nvPicPr>
          <p:cNvPr id="19461" name="Picture 8" descr="3827_file_thomsons_gazelle_balfou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7407"/>
          <a:stretch/>
        </p:blipFill>
        <p:spPr bwMode="auto">
          <a:xfrm>
            <a:off x="1246908" y="1052736"/>
            <a:ext cx="3325091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0617" y="1196752"/>
            <a:ext cx="3600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рода газелей. Длина тела до 1,25 м, высота в холке 60-75 см, масса до 33 кг. У самцов рога длиной до 40 см. Обитает в пустынях и полупустынях Азии, в том числе в Восточном Закавказье и Средней Азии. Численность сокращается, охота запрещена. В неволе хорошо размножается и приручается, но живет недолго.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0259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 b="9965"/>
          <a:stretch/>
        </p:blipFill>
        <p:spPr bwMode="auto">
          <a:xfrm>
            <a:off x="4355976" y="942108"/>
            <a:ext cx="4014192" cy="518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Google Shape;138;p22" descr="j043763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8000" y="5085184"/>
            <a:ext cx="1671092" cy="208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1" y="1266031"/>
            <a:ext cx="3094980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4109" y="707504"/>
            <a:ext cx="2011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ДУАДАҚ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456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1124744"/>
            <a:ext cx="3499969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039522" y="836712"/>
            <a:ext cx="4752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Длина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91–120 см. Клюв круто изогнут под углом. На языке и краях челюстей — роговые пластины, образующие цедильный аппарат. Ноги и шея очень длинные. Три передних пальца на ногах соединены плавательной перепонкой. Оперение белое, розовое или красное, концы крыльев черные. Самцы и самки окрашены одинаково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Держатся колониями прибрежных морских мелководий и соленых озер в аридных областях. Стоя в воде, отдыхают, спят, кормятся. Хорошо плавают. На суше лишь высиживают птенцов. Питаются планктонными рачками и семенами водных растений, выцеживая их из воды.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Гнездятся колониями до сотен тысяч пар на топких отмелях, удаленных от берегов островов. Моногамы. Пары образуются в стаях во время коллективных демонстраций. Гнезда,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усеченно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-конусовидные, из ила и песка строят самцы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кладке 2 яйца. Самки в колонии несутся синхронно. Насиживают 1 месяц по очереди самец и самка. Новорожденные птенцы опушены и способны передвигаться. Сразу после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вылупления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птенцы сбиваются в стайки. Около двух недель родители кормят их отрыжкой, состоящей из особых выделений стенок пищевода, полупереваренных рачков и водорослей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975" y="765407"/>
            <a:ext cx="369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ҚОҚИҚАЗ-ФЛАМИНГО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647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b="18051"/>
          <a:stretch/>
        </p:blipFill>
        <p:spPr>
          <a:xfrm>
            <a:off x="827584" y="1556793"/>
            <a:ext cx="3888110" cy="422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9" descr="j04376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328" y="5149168"/>
            <a:ext cx="1795190" cy="15782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860032" y="1783308"/>
            <a:ext cx="3707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Cygnus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cygnus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птица из рода лебедей семейства утиных.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наиболее крупных птиц нашей фауны; масса его достигает 7—10 кг, изредка 13 кг. Как и другие виды лебедей, кликун по общему облику — красивая, гордая и величественная птица.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76470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СҰНҚЫЛДАҚ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АҚҚУ  \ ЛЕБЕДЬ-КЛИКУН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10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4"/>
          <p:cNvSpPr txBox="1">
            <a:spLocks noGrp="1"/>
          </p:cNvSpPr>
          <p:nvPr>
            <p:ph type="title" idx="4294967295"/>
          </p:nvPr>
        </p:nvSpPr>
        <p:spPr>
          <a:xfrm>
            <a:off x="-396552" y="692696"/>
            <a:ext cx="5760789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accent2"/>
              </a:buClr>
              <a:buSzPts val="3400"/>
            </a:pPr>
            <a:r>
              <a:rPr lang="ru-RU" sz="3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Албырт</a:t>
            </a:r>
            <a:r>
              <a:rPr lang="ru-RU" sz="3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400" b="1" i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Лосось</a:t>
            </a:r>
            <a:r>
              <a:rPr lang="en-US" sz="3400" b="1" i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.</a:t>
            </a:r>
            <a:br>
              <a:rPr lang="en-US" sz="3400" b="1" i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</a:b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" name="Google Shape;451;p64"/>
          <p:cNvSpPr txBox="1">
            <a:spLocks noGrp="1"/>
          </p:cNvSpPr>
          <p:nvPr>
            <p:ph type="body" idx="4294967295"/>
          </p:nvPr>
        </p:nvSpPr>
        <p:spPr>
          <a:xfrm>
            <a:off x="4427984" y="836712"/>
            <a:ext cx="4392612" cy="576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Tahoma"/>
              <a:buChar char="•"/>
            </a:pP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Ценные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промысловые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рыбы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горбуша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,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кета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,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чавыча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,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нерка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и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др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.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относятся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к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роду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тихоокеанских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лососей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(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Oncorhynchus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).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Это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проходные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рыбы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,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нерестящиеся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в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северных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реках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на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востоке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Евразии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и в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Америке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.</a:t>
            </a:r>
            <a:endParaRPr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Tahoma"/>
              <a:buChar char="•"/>
            </a:pP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Молодь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лососей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год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или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больше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проводит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в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нерестовых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реках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,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после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чего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скатывается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в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море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и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отправляется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к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местам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нагула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.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Готовая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к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размножению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рыба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вновь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возвращается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к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местам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своего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рождения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. У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самцов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образуется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характерный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«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горб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»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на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спине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, а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рыло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приобретает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крючкообразную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форму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.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Меняется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и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окраска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тела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.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Отнерестившиеся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лососи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в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большинстве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погибают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.</a:t>
            </a:r>
            <a:endParaRPr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Tahoma"/>
              <a:buChar char="•"/>
            </a:pP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Лососи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обладают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очень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вкусными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мясом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и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икрой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, а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интенсивный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промысел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значительно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подрывает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их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запасы</a:t>
            </a:r>
            <a:r>
              <a:rPr lang="en-US" sz="1800" b="1" i="0" u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.</a:t>
            </a:r>
            <a:endParaRPr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234950" algn="l" rtl="0"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Tahoma"/>
              <a:buNone/>
            </a:pPr>
            <a:endParaRPr sz="1700" b="1" i="0" u="none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2" name="Google Shape;452;p6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 t="16995" b="5920"/>
          <a:stretch/>
        </p:blipFill>
        <p:spPr>
          <a:xfrm>
            <a:off x="755576" y="1844824"/>
            <a:ext cx="367240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2336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Бүркіт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-Беркут</a:t>
            </a:r>
            <a:endParaRPr lang="ru-RU" alt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2716" y="120669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b="1" dirty="0" err="1" smtClean="0"/>
              <a:t>Бе́ркут</a:t>
            </a:r>
            <a:r>
              <a:rPr lang="ru-RU" altLang="ru-RU" sz="1600" b="1" dirty="0" smtClean="0">
                <a:hlinkClick r:id="rId2"/>
              </a:rPr>
              <a:t>[1]</a:t>
            </a:r>
            <a:r>
              <a:rPr lang="ru-RU" altLang="ru-RU" sz="1600" b="1" dirty="0" smtClean="0"/>
              <a:t> (</a:t>
            </a:r>
            <a:r>
              <a:rPr lang="ru-RU" altLang="ru-RU" sz="1600" b="1" dirty="0" smtClean="0">
                <a:hlinkClick r:id="rId3" tooltip="Латинский язык"/>
              </a:rPr>
              <a:t>лат.</a:t>
            </a:r>
            <a:r>
              <a:rPr lang="ru-RU" altLang="ru-RU" sz="1600" b="1" dirty="0" smtClean="0"/>
              <a:t> </a:t>
            </a:r>
            <a:r>
              <a:rPr lang="ru-RU" altLang="ru-RU" sz="1600" b="1" i="1" dirty="0" err="1" smtClean="0"/>
              <a:t>Aquila</a:t>
            </a:r>
            <a:r>
              <a:rPr lang="ru-RU" altLang="ru-RU" sz="1600" b="1" i="1" dirty="0" smtClean="0"/>
              <a:t> </a:t>
            </a:r>
            <a:r>
              <a:rPr lang="ru-RU" altLang="ru-RU" sz="1600" b="1" i="1" dirty="0" err="1" smtClean="0"/>
              <a:t>chrysaetos</a:t>
            </a:r>
            <a:r>
              <a:rPr lang="ru-RU" altLang="ru-RU" sz="1600" b="1" dirty="0" smtClean="0"/>
              <a:t>) — одна из наиболее известных </a:t>
            </a:r>
            <a:r>
              <a:rPr lang="ru-RU" altLang="ru-RU" sz="1600" b="1" dirty="0" smtClean="0">
                <a:hlinkClick r:id="rId4" tooltip="Хищные птицы"/>
              </a:rPr>
              <a:t>хищных птиц</a:t>
            </a:r>
            <a:r>
              <a:rPr lang="ru-RU" altLang="ru-RU" sz="1600" b="1" dirty="0" smtClean="0"/>
              <a:t> семейства </a:t>
            </a:r>
            <a:r>
              <a:rPr lang="ru-RU" altLang="ru-RU" sz="1600" b="1" dirty="0" smtClean="0">
                <a:hlinkClick r:id="rId5" tooltip="Ястребиные"/>
              </a:rPr>
              <a:t>ястребиных</a:t>
            </a:r>
            <a:r>
              <a:rPr lang="ru-RU" altLang="ru-RU" sz="1600" b="1" dirty="0" smtClean="0"/>
              <a:t>, самый крупный </a:t>
            </a:r>
            <a:r>
              <a:rPr lang="ru-RU" altLang="ru-RU" sz="1600" b="1" dirty="0" smtClean="0">
                <a:hlinkClick r:id="rId6" tooltip="Орлы"/>
              </a:rPr>
              <a:t>орёл</a:t>
            </a:r>
            <a:r>
              <a:rPr lang="ru-RU" altLang="ru-RU" sz="1600" b="1" dirty="0" smtClean="0"/>
              <a:t>. Распространён в </a:t>
            </a:r>
            <a:r>
              <a:rPr lang="ru-RU" altLang="ru-RU" sz="1600" b="1" dirty="0" smtClean="0">
                <a:hlinkClick r:id="rId7" tooltip="Северное полушарие"/>
              </a:rPr>
              <a:t>северном полушарии</a:t>
            </a:r>
            <a:r>
              <a:rPr lang="ru-RU" altLang="ru-RU" sz="1600" b="1" dirty="0" smtClean="0"/>
              <a:t>, где обитает преимущественно в горах, в меньшей степени на равнинных открытых и полуоткрытых ландшафтах. Избегает жилых районов, чувствителен к беспокойству со стороны человека Гнездо устраивает на дереве либо на труднодоступном скалистом уступе. В кладке обычно два яйца, однако чаще всего выживает только один птенец. В </a:t>
            </a:r>
            <a:r>
              <a:rPr lang="ru-RU" altLang="ru-RU" sz="1600" b="1" dirty="0" smtClean="0">
                <a:hlinkClick r:id="rId8" tooltip="Центральная Азия"/>
              </a:rPr>
              <a:t>Центральной Азии</a:t>
            </a:r>
            <a:r>
              <a:rPr lang="ru-RU" altLang="ru-RU" sz="1600" b="1" dirty="0" smtClean="0"/>
              <a:t> беркута используют для промысловой охоты на </a:t>
            </a:r>
            <a:r>
              <a:rPr lang="ru-RU" altLang="ru-RU" sz="1600" b="1" dirty="0" smtClean="0">
                <a:hlinkClick r:id="rId9" tooltip="Лисица"/>
              </a:rPr>
              <a:t>лисиц</a:t>
            </a:r>
            <a:r>
              <a:rPr lang="ru-RU" altLang="ru-RU" sz="1600" b="1" dirty="0" smtClean="0"/>
              <a:t>, зайцев, иногда </a:t>
            </a:r>
            <a:r>
              <a:rPr lang="ru-RU" altLang="ru-RU" sz="1600" b="1" dirty="0" smtClean="0">
                <a:hlinkClick r:id="rId10" tooltip="Волк"/>
              </a:rPr>
              <a:t>волков</a:t>
            </a:r>
            <a:r>
              <a:rPr lang="ru-RU" altLang="ru-RU" sz="1600" b="1" dirty="0" smtClean="0"/>
              <a:t> и </a:t>
            </a:r>
            <a:r>
              <a:rPr lang="ru-RU" altLang="ru-RU" sz="1600" b="1" dirty="0" smtClean="0">
                <a:hlinkClick r:id="rId11" tooltip="Джейран"/>
              </a:rPr>
              <a:t>джейранов</a:t>
            </a:r>
            <a:r>
              <a:rPr lang="ru-RU" altLang="ru-RU" sz="1600" b="1" dirty="0" smtClean="0"/>
              <a:t>.</a:t>
            </a:r>
            <a:r>
              <a:rPr lang="ru-RU" altLang="ru-RU" sz="1600" dirty="0" smtClean="0"/>
              <a:t> </a:t>
            </a:r>
          </a:p>
        </p:txBody>
      </p:sp>
      <p:pic>
        <p:nvPicPr>
          <p:cNvPr id="26629" name="Picture 7" descr="&amp;Bcy;&amp;iecy;&amp;rcy;&amp;kcy;&amp;ucy;&amp;tcy; &amp;Dcy;&amp;icy;&amp;kcy;&amp;icy;&amp;iecy; &amp;pcy;&amp;tcy;&amp;icy;&amp;tscy;&amp;ycy;. &amp;Vcy;&amp;icy;&amp;dcy;&amp;ycy; &amp;dcy;&amp;icy;&amp;kcy;&amp;icy;&amp;khcy; &amp;pcy;&amp;tcy;&amp;icy;&amp;tscy;, &amp;fcy;&amp;ocy;&amp;tcy;&amp;ocy; &amp;icy; &amp;ocy;&amp;pcy;&amp;icy;&amp;scy;&amp;acy;&amp;ncy;&amp;icy;&amp;iecy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412776"/>
            <a:ext cx="39608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9"/>
          <p:cNvSpPr>
            <a:spLocks noChangeArrowheads="1"/>
          </p:cNvSpPr>
          <p:nvPr/>
        </p:nvSpPr>
        <p:spPr bwMode="auto">
          <a:xfrm>
            <a:off x="250825" y="404813"/>
            <a:ext cx="720725" cy="71913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" name="Google Shape;138;p22" descr="j0437630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36296" y="5301208"/>
            <a:ext cx="1907704" cy="1866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9563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subTitle" idx="1"/>
          </p:nvPr>
        </p:nvSpPr>
        <p:spPr>
          <a:xfrm>
            <a:off x="5148262" y="1125537"/>
            <a:ext cx="3487737" cy="400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Tahoma"/>
              <a:buNone/>
            </a:pPr>
            <a:r>
              <a:rPr lang="en-US" sz="3900" b="0" i="1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На свете нет ничего более     хрупкого, чем надежда.</a:t>
            </a:r>
            <a:br>
              <a:rPr lang="en-US" sz="3900" b="0" i="1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100" b="0" i="1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                                                                                                      </a:t>
            </a:r>
            <a:r>
              <a:rPr lang="en-US" sz="3400" b="0" i="1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А. Экзюпери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012" y="765175"/>
            <a:ext cx="3933825" cy="492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 descr="j043763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400" y="4343400"/>
            <a:ext cx="25146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4977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 descr="j04376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0" y="4343400"/>
            <a:ext cx="25146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83671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 друзей природы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ломай ветки деревьев и кустарников.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повреждай кору деревьев.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рви в лесу и на лугу цветы. Пусть красивые растения останутся в природе!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лови бабочек, шмелей, стрекоз и других насекомых.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лягушек, жаб, головастиков.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лови диких животных и не уноси их домой.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 близко к гнёздам птиц и не разоряй их.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 в лесу, на лугу, у реки, у моря мусор.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бросай его в водоёмы.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шуми в лесу.</a:t>
            </a:r>
          </a:p>
        </p:txBody>
      </p:sp>
    </p:spTree>
    <p:extLst>
      <p:ext uri="{BB962C8B-B14F-4D97-AF65-F5344CB8AC3E}">
        <p14:creationId xmlns:p14="http://schemas.microsoft.com/office/powerpoint/2010/main" val="35469293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96605"/>
            <a:ext cx="822960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100" b="1" dirty="0" smtClean="0"/>
              <a:t/>
            </a:r>
            <a:br>
              <a:rPr lang="ru-RU" sz="5100" b="1" dirty="0" smtClean="0"/>
            </a:br>
            <a:r>
              <a:rPr lang="ru-RU" sz="5100" b="1" dirty="0" smtClean="0"/>
              <a:t/>
            </a:r>
            <a:br>
              <a:rPr lang="ru-RU" sz="5100" b="1" dirty="0" smtClean="0"/>
            </a:br>
            <a:endParaRPr lang="ru-RU" sz="5100" b="1" dirty="0" smtClean="0"/>
          </a:p>
          <a:p>
            <a:pPr>
              <a:buNone/>
            </a:pPr>
            <a:endParaRPr lang="ru-RU" sz="5100" b="1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8420" y="719230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Взгляни на глобус – шар земной - 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он вздыхает, как живой. 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шепчут нам материки: 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«Ты береги нас, береги!»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795897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тревоги рощи и леса, 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 на травах, как слеза. 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тихо просят родники: 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«Ты береги нас, береги!»</a:t>
            </a:r>
          </a:p>
        </p:txBody>
      </p:sp>
      <p:pic>
        <p:nvPicPr>
          <p:cNvPr id="1026" name="Picture 2" descr="http://topnauka.ru/wp-content/uploads/2014/09/wpid-ili-sayga-parnokopytnoe-zhivotnoe-iz-podsemeystva-nastoyaschih-antilop_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9569"/>
            <a:ext cx="3491880" cy="2299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hallekis.com/xx130315-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3779912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ayamuz.ru/images/6/7/udivitelnyj-zhivotnyj-mir-mangistau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36556"/>
            <a:ext cx="38100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7647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84784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Жүректен</a:t>
            </a:r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жүрекке</a:t>
            </a:r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</a:p>
          <a:p>
            <a:endParaRPr lang="ru-RU" sz="32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</a:t>
            </a:r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</a:t>
            </a:r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жүреміз</a:t>
            </a:r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ru-RU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Табиғатқа</a:t>
            </a:r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құстарға</a:t>
            </a:r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ru-RU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Аялаймыз</a:t>
            </a:r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ru-RU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бәріміз</a:t>
            </a:r>
            <a:r>
              <a:rPr lang="ru-RU" sz="3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4495" y="5157192"/>
            <a:ext cx="3451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</a:p>
        </p:txBody>
      </p:sp>
    </p:spTree>
    <p:extLst>
      <p:ext uri="{BB962C8B-B14F-4D97-AF65-F5344CB8AC3E}">
        <p14:creationId xmlns:p14="http://schemas.microsoft.com/office/powerpoint/2010/main" val="3923530106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93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http://www.murzilka.org/data/files/Image/5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350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129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0" b="1" dirty="0" smtClean="0"/>
              <a:t>               </a:t>
            </a:r>
            <a:r>
              <a:rPr lang="ru-RU" sz="8000" b="1" u="sng" dirty="0" smtClean="0"/>
              <a:t>Красная</a:t>
            </a:r>
            <a:r>
              <a:rPr lang="ru-RU" sz="8000" b="1" dirty="0" smtClean="0"/>
              <a:t>                           </a:t>
            </a:r>
          </a:p>
          <a:p>
            <a:pPr algn="ctr">
              <a:buNone/>
            </a:pPr>
            <a:r>
              <a:rPr lang="ru-RU" sz="8000" b="1" dirty="0" smtClean="0"/>
              <a:t>          </a:t>
            </a:r>
            <a:r>
              <a:rPr lang="ru-RU" sz="8000" b="1" u="sng" dirty="0" smtClean="0"/>
              <a:t>книга</a:t>
            </a:r>
            <a:r>
              <a:rPr lang="ru-RU" sz="8000" b="1" dirty="0" smtClean="0"/>
              <a:t> </a:t>
            </a:r>
          </a:p>
          <a:p>
            <a:pPr algn="ctr">
              <a:buNone/>
            </a:pPr>
            <a:r>
              <a:rPr lang="ru-RU" sz="5400" b="1" dirty="0" smtClean="0"/>
              <a:t>это </a:t>
            </a:r>
            <a:r>
              <a:rPr lang="ru-RU" sz="5400" b="1" dirty="0" smtClean="0"/>
              <a:t>сигнал тревоги </a:t>
            </a:r>
          </a:p>
          <a:p>
            <a:pPr algn="ctr">
              <a:buNone/>
            </a:pPr>
            <a:r>
              <a:rPr lang="ru-RU" sz="5400" b="1" dirty="0" smtClean="0"/>
              <a:t>и символ борьбы за сохранение живой природы.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218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395287" y="7651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</a:pPr>
            <a:r>
              <a:rPr lang="en-US" sz="2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Красная книга РК состоит из 2-х томов: Животные и Растения. В последнем издании каждое занесенное в Красную книгу животное отнесено  к одной из 5 общепринятых категорий статуса:</a:t>
            </a:r>
            <a:endParaRPr sz="2400" b="1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 – исчезающие виды;</a:t>
            </a:r>
            <a:endParaRPr sz="24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2 – сокращающиеся,</a:t>
            </a:r>
            <a:r>
              <a:rPr lang="en-US" sz="2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т.е. численность быстро сокращается, что может привести их в категорию исчезающих;</a:t>
            </a:r>
            <a:endParaRPr sz="2400" b="1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 – редкие виды;</a:t>
            </a:r>
            <a:endParaRPr sz="24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4 – неопределенные,</a:t>
            </a:r>
            <a:r>
              <a:rPr lang="en-US" sz="2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малоизвестные виды (состояние популяций вызывает тревогу, но недостаток сведений не позволяет их отнести  ни к одной из категорий);</a:t>
            </a:r>
            <a:endParaRPr sz="2400" b="1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 – восстановленные. </a:t>
            </a:r>
            <a:endParaRPr/>
          </a:p>
        </p:txBody>
      </p:sp>
      <p:pic>
        <p:nvPicPr>
          <p:cNvPr id="162" name="Google Shape;162;p26" descr="j04376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0587" y="4954587"/>
            <a:ext cx="1903412" cy="1903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4502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ектная работа, презентация, по познанию мира &amp;quot;Красная книга Казахстан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5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395287" y="7651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Char char="•"/>
            </a:pPr>
            <a:endParaRPr dirty="0"/>
          </a:p>
        </p:txBody>
      </p:sp>
      <p:pic>
        <p:nvPicPr>
          <p:cNvPr id="162" name="Google Shape;162;p26" descr="j04376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0587" y="4954587"/>
            <a:ext cx="1903412" cy="190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3591" r="3502" b="7135"/>
          <a:stretch/>
        </p:blipFill>
        <p:spPr bwMode="auto">
          <a:xfrm>
            <a:off x="611561" y="900544"/>
            <a:ext cx="7728876" cy="526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8026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0" y="764704"/>
            <a:ext cx="841296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Tahoma"/>
              <a:buNone/>
            </a:pPr>
            <a:r>
              <a:rPr lang="kk-KZ" sz="3400" b="1" u="sng" dirty="0" smtClean="0">
                <a:solidFill>
                  <a:srgbClr val="FF0000"/>
                </a:solidFill>
              </a:rPr>
              <a:t>Қызыл қасқыр-</a:t>
            </a:r>
            <a:r>
              <a:rPr lang="en-US" sz="3400" b="1" i="0" u="sng" strike="noStrike" cap="none" dirty="0" err="1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Красный</a:t>
            </a:r>
            <a:r>
              <a:rPr lang="en-US" sz="3400" b="1" i="0" u="sng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400" b="1" i="0" u="sng" strike="noStrike" cap="none" dirty="0" err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волк</a:t>
            </a:r>
            <a:r>
              <a:rPr lang="en-US" sz="3400" b="1" i="0" u="sng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3400" b="1" i="0" u="sng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endParaRPr dirty="0"/>
          </a:p>
        </p:txBody>
      </p:sp>
      <p:pic>
        <p:nvPicPr>
          <p:cNvPr id="184" name="Google Shape;184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b="9136"/>
          <a:stretch/>
        </p:blipFill>
        <p:spPr>
          <a:xfrm>
            <a:off x="684212" y="1556792"/>
            <a:ext cx="3227387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/>
        </p:nvSpPr>
        <p:spPr>
          <a:xfrm>
            <a:off x="4091792" y="1484784"/>
            <a:ext cx="4321175" cy="352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E36C09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КРАСНЫЙ ВОЛК (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Сuon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alpinus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),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хищное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млекопитающее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семейства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волчьих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.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E36C09"/>
              </a:buClr>
              <a:buSzPts val="1800"/>
              <a:buFont typeface="Arial"/>
              <a:buNone/>
            </a:pP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Длина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тела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около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1 м. В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наружном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облике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сочетаются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черты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волка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, 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лисицы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и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шакала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.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Характерные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черты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: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длинная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шерсть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и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пушистый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хвост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сравнительно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узкая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морда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большие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уши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.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Окраска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E36C09"/>
                </a:solidFill>
                <a:ea typeface="Arial"/>
                <a:cs typeface="Arial"/>
                <a:sym typeface="Arial"/>
              </a:rPr>
              <a:t>рыжая</a:t>
            </a:r>
            <a:r>
              <a:rPr lang="en-US" b="1" kern="0" dirty="0">
                <a:solidFill>
                  <a:srgbClr val="E36C09"/>
                </a:solidFill>
                <a:ea typeface="Arial"/>
                <a:cs typeface="Arial"/>
                <a:sym typeface="Arial"/>
              </a:rPr>
              <a:t>.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E36C09"/>
              </a:buClr>
              <a:buSzPts val="1800"/>
              <a:buFont typeface="Arial"/>
              <a:buNone/>
            </a:pPr>
            <a:endParaRPr b="1" kern="0" dirty="0">
              <a:solidFill>
                <a:srgbClr val="E36C09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b="1" kern="0" dirty="0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9" descr="j043763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400" y="4343400"/>
            <a:ext cx="25146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2783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 idx="4294967295"/>
          </p:nvPr>
        </p:nvSpPr>
        <p:spPr>
          <a:xfrm>
            <a:off x="684212" y="188912"/>
            <a:ext cx="8229600" cy="117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Tahoma"/>
              <a:buNone/>
            </a:pPr>
            <a:r>
              <a:rPr lang="kk-KZ" b="1" u="sng" dirty="0" smtClean="0">
                <a:solidFill>
                  <a:srgbClr val="FF0000"/>
                </a:solidFill>
              </a:rPr>
              <a:t>Қар барысы</a:t>
            </a:r>
            <a:br>
              <a:rPr lang="kk-KZ" b="1" u="sng" dirty="0" smtClean="0">
                <a:solidFill>
                  <a:srgbClr val="FF0000"/>
                </a:solidFill>
              </a:rPr>
            </a:br>
            <a:r>
              <a:rPr lang="en-US" sz="3800" b="1" i="0" u="sng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ИРБИС </a:t>
            </a:r>
            <a:r>
              <a:rPr lang="en-US" sz="3800" b="1" i="0" u="sng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3800" b="1" i="0" u="sng" dirty="0" err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снежный</a:t>
            </a:r>
            <a:r>
              <a:rPr lang="en-US" sz="3800" b="1" i="0" u="sng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800" b="1" i="0" u="sng" dirty="0" err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барс</a:t>
            </a:r>
            <a:r>
              <a:rPr lang="en-US" sz="3800" b="1" i="0" u="sng" dirty="0">
                <a:solidFill>
                  <a:srgbClr val="FF0000"/>
                </a:solidFill>
                <a:sym typeface="Tahoma"/>
              </a:rPr>
              <a:t>).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99" name="Google Shape;199;p3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71550" y="1341437"/>
            <a:ext cx="3321050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/>
          <p:nvPr/>
        </p:nvSpPr>
        <p:spPr>
          <a:xfrm>
            <a:off x="4356100" y="1557337"/>
            <a:ext cx="4321175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E36C09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E36C0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1" kern="0">
                <a:solidFill>
                  <a:srgbClr val="E36C09"/>
                </a:solidFill>
                <a:ea typeface="Arial"/>
                <a:cs typeface="Arial"/>
                <a:sym typeface="Arial"/>
              </a:rPr>
              <a:t>Ирбис (Panthera uncia), хищное млекопитающее семейства кошачьих.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E36C09"/>
              </a:buClr>
              <a:buSzPts val="1800"/>
              <a:buFont typeface="Arial"/>
              <a:buNone/>
            </a:pPr>
            <a:r>
              <a:rPr lang="en-US" b="1" kern="0">
                <a:solidFill>
                  <a:srgbClr val="E36C09"/>
                </a:solidFill>
                <a:ea typeface="Arial"/>
                <a:cs typeface="Arial"/>
                <a:sym typeface="Arial"/>
              </a:rPr>
              <a:t>Длина тела 120-150 см, масса 23-40 кг. Конечности относительно короткие. Лапы широкие и массивные. Когти втяжные.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E36C09"/>
              </a:buClr>
              <a:buSzPts val="1800"/>
              <a:buFont typeface="Arial"/>
              <a:buNone/>
            </a:pPr>
            <a:endParaRPr b="1" kern="0">
              <a:solidFill>
                <a:srgbClr val="E36C09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E36C09"/>
              </a:buClr>
              <a:buSzPts val="1800"/>
              <a:buFont typeface="Arial"/>
              <a:buNone/>
            </a:pPr>
            <a:r>
              <a:rPr lang="en-US" b="1" kern="0">
                <a:solidFill>
                  <a:srgbClr val="E36C09"/>
                </a:solidFill>
                <a:ea typeface="Arial"/>
                <a:cs typeface="Arial"/>
                <a:sym typeface="Arial"/>
              </a:rPr>
              <a:t>Предпочитает скальные участки. Активен в сумерках. Охотится он, главным образом, на горных козлов и баранов.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31"/>
          <p:cNvSpPr/>
          <p:nvPr/>
        </p:nvSpPr>
        <p:spPr>
          <a:xfrm>
            <a:off x="971550" y="1341436"/>
            <a:ext cx="3313112" cy="4463827"/>
          </a:xfrm>
          <a:prstGeom prst="rect">
            <a:avLst/>
          </a:prstGeom>
          <a:solidFill>
            <a:schemeClr val="accent1">
              <a:alpha val="1960"/>
            </a:schemeClr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31" descr="j043763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400" y="4343400"/>
            <a:ext cx="25146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7047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body" idx="4294967295"/>
          </p:nvPr>
        </p:nvSpPr>
        <p:spPr>
          <a:xfrm>
            <a:off x="539750" y="69215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Tahoma"/>
              <a:buChar char="•"/>
            </a:pPr>
            <a:r>
              <a:rPr lang="en-US" sz="1700" b="1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Живут барсы парами. Свои логова устраивают в пещерах и расщелинах между камнями.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Tahoma"/>
              <a:buChar char="•"/>
            </a:pPr>
            <a:r>
              <a:rPr lang="en-US" sz="1700" b="1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Размножение в январе-мае. В помете 2-3 детеныша. В первые дни после появления детенышей самка согревает их, устилая логово шерстью, вырванной из собственного тела.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Tahoma"/>
              <a:buChar char="•"/>
            </a:pPr>
            <a:r>
              <a:rPr lang="en-US" sz="1700" b="1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Продолжительность жизни до 18 лет.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Tahoma"/>
              <a:buChar char="•"/>
            </a:pPr>
            <a:r>
              <a:rPr lang="en-US" sz="1700" b="1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В 1971 Международная федерация торговли пушниной ввела запрет на торговлю мехом снежного барса.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Tahoma"/>
              <a:buChar char="•"/>
            </a:pPr>
            <a:r>
              <a:rPr lang="en-US" sz="1700" b="1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Из-за уменьшения количества копытных и отлова ирбисов для зоопарков находится под угрозой исчезновения. Занесен в Красную книгу МСОП.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Tahoma"/>
              <a:buNone/>
            </a:pPr>
            <a:r>
              <a:rPr lang="en-US" sz="1700" b="1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342900" marR="0" lvl="0" indent="-234950" algn="l" rtl="0"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Tahoma"/>
              <a:buNone/>
            </a:pPr>
            <a:endParaRPr sz="1700" b="1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5" name="Google Shape;215;p3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3437" y="1196975"/>
            <a:ext cx="3876675" cy="431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/>
          <p:nvPr/>
        </p:nvSpPr>
        <p:spPr>
          <a:xfrm>
            <a:off x="4643437" y="1196975"/>
            <a:ext cx="3889375" cy="4319587"/>
          </a:xfrm>
          <a:prstGeom prst="rect">
            <a:avLst/>
          </a:prstGeom>
          <a:solidFill>
            <a:schemeClr val="accent1">
              <a:alpha val="1960"/>
            </a:schemeClr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3" descr="j04376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6487" y="0"/>
            <a:ext cx="1687512" cy="1687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431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5">
  <a:themeElements>
    <a:clrScheme name="Другая 20">
      <a:dk1>
        <a:srgbClr val="000000"/>
      </a:dk1>
      <a:lt1>
        <a:srgbClr val="E36C09"/>
      </a:lt1>
      <a:dk2>
        <a:srgbClr val="1F497D"/>
      </a:dk2>
      <a:lt2>
        <a:srgbClr val="76923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5">
  <a:themeElements>
    <a:clrScheme name="Другая 20">
      <a:dk1>
        <a:srgbClr val="000000"/>
      </a:dk1>
      <a:lt1>
        <a:srgbClr val="E36C09"/>
      </a:lt1>
      <a:dk2>
        <a:srgbClr val="1F497D"/>
      </a:dk2>
      <a:lt2>
        <a:srgbClr val="76923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5">
  <a:themeElements>
    <a:clrScheme name="Другая 20">
      <a:dk1>
        <a:srgbClr val="000000"/>
      </a:dk1>
      <a:lt1>
        <a:srgbClr val="E36C09"/>
      </a:lt1>
      <a:dk2>
        <a:srgbClr val="1F497D"/>
      </a:dk2>
      <a:lt2>
        <a:srgbClr val="76923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5">
  <a:themeElements>
    <a:clrScheme name="Другая 20">
      <a:dk1>
        <a:srgbClr val="000000"/>
      </a:dk1>
      <a:lt1>
        <a:srgbClr val="E36C09"/>
      </a:lt1>
      <a:dk2>
        <a:srgbClr val="1F497D"/>
      </a:dk2>
      <a:lt2>
        <a:srgbClr val="76923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5">
  <a:themeElements>
    <a:clrScheme name="Другая 20">
      <a:dk1>
        <a:srgbClr val="000000"/>
      </a:dk1>
      <a:lt1>
        <a:srgbClr val="E36C09"/>
      </a:lt1>
      <a:dk2>
        <a:srgbClr val="1F497D"/>
      </a:dk2>
      <a:lt2>
        <a:srgbClr val="76923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5">
  <a:themeElements>
    <a:clrScheme name="Другая 20">
      <a:dk1>
        <a:srgbClr val="000000"/>
      </a:dk1>
      <a:lt1>
        <a:srgbClr val="E36C09"/>
      </a:lt1>
      <a:dk2>
        <a:srgbClr val="1F497D"/>
      </a:dk2>
      <a:lt2>
        <a:srgbClr val="76923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5">
  <a:themeElements>
    <a:clrScheme name="Другая 20">
      <a:dk1>
        <a:srgbClr val="000000"/>
      </a:dk1>
      <a:lt1>
        <a:srgbClr val="E36C09"/>
      </a:lt1>
      <a:dk2>
        <a:srgbClr val="1F497D"/>
      </a:dk2>
      <a:lt2>
        <a:srgbClr val="76923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5">
  <a:themeElements>
    <a:clrScheme name="Другая 20">
      <a:dk1>
        <a:srgbClr val="000000"/>
      </a:dk1>
      <a:lt1>
        <a:srgbClr val="E36C09"/>
      </a:lt1>
      <a:dk2>
        <a:srgbClr val="1F497D"/>
      </a:dk2>
      <a:lt2>
        <a:srgbClr val="76923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5">
  <a:themeElements>
    <a:clrScheme name="Другая 20">
      <a:dk1>
        <a:srgbClr val="000000"/>
      </a:dk1>
      <a:lt1>
        <a:srgbClr val="E36C09"/>
      </a:lt1>
      <a:dk2>
        <a:srgbClr val="1F497D"/>
      </a:dk2>
      <a:lt2>
        <a:srgbClr val="76923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1087</Words>
  <Application>Microsoft Office PowerPoint</Application>
  <PresentationFormat>Экран (4:3)</PresentationFormat>
  <Paragraphs>83</Paragraphs>
  <Slides>22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Тема Office</vt:lpstr>
      <vt:lpstr>Тема5</vt:lpstr>
      <vt:lpstr>1_Тема5</vt:lpstr>
      <vt:lpstr>2_Тема5</vt:lpstr>
      <vt:lpstr>3_Тема5</vt:lpstr>
      <vt:lpstr>4_Тема5</vt:lpstr>
      <vt:lpstr>5_Тема5</vt:lpstr>
      <vt:lpstr>6_Тема5</vt:lpstr>
      <vt:lpstr>7_Тема5</vt:lpstr>
      <vt:lpstr>8_Тема5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Қызыл қасқыр-Красный волк </vt:lpstr>
      <vt:lpstr>Қар барысы ИРБИС (снежный барс).</vt:lpstr>
      <vt:lpstr>Презентация PowerPoint</vt:lpstr>
      <vt:lpstr>Презентация PowerPoint</vt:lpstr>
      <vt:lpstr>Қарақал-Каракал.</vt:lpstr>
      <vt:lpstr>Презентация PowerPoint</vt:lpstr>
      <vt:lpstr>Ақбөкен-Сайгак</vt:lpstr>
      <vt:lpstr>Қарақұйрық-Джейран</vt:lpstr>
      <vt:lpstr>Презентация PowerPoint</vt:lpstr>
      <vt:lpstr>Презентация PowerPoint</vt:lpstr>
      <vt:lpstr>Презентация PowerPoint</vt:lpstr>
      <vt:lpstr>Албырт-Лосось. </vt:lpstr>
      <vt:lpstr>Бүркіт-Беркут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2022-01-27T07:31:08Z</dcterms:created>
  <dcterms:modified xsi:type="dcterms:W3CDTF">2022-01-27T09:36:01Z</dcterms:modified>
</cp:coreProperties>
</file>