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9036496" cy="129614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ОЙНАЙМЫЗ</a:t>
            </a:r>
            <a:r>
              <a:rPr lang="kk-KZ" sz="3600" b="1" dirty="0" smtClean="0">
                <a:solidFill>
                  <a:schemeClr val="accent2"/>
                </a:solidFill>
              </a:rPr>
              <a:t>,ОЙЛАЙМЫЗ</a:t>
            </a:r>
            <a:br>
              <a:rPr lang="kk-KZ" sz="3600" b="1" dirty="0" smtClean="0">
                <a:solidFill>
                  <a:schemeClr val="accent2"/>
                </a:solidFill>
              </a:rPr>
            </a:br>
            <a:r>
              <a:rPr lang="kk-KZ" sz="3600" b="1" dirty="0" smtClean="0">
                <a:solidFill>
                  <a:schemeClr val="accent2"/>
                </a:solidFill>
              </a:rPr>
              <a:t>ИГРАЕМ , ДУМАЕМ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928992" cy="51125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l"/>
            <a:r>
              <a:rPr lang="kk-KZ" dirty="0" smtClean="0"/>
              <a:t>                                                    </a:t>
            </a:r>
            <a:r>
              <a:rPr lang="kk-KZ" dirty="0" smtClean="0"/>
              <a:t>           </a:t>
            </a:r>
            <a:r>
              <a:rPr lang="kk-KZ" sz="2000" dirty="0" smtClean="0">
                <a:solidFill>
                  <a:srgbClr val="FF0000"/>
                </a:solidFill>
              </a:rPr>
              <a:t>Сәлемезсізбе </a:t>
            </a:r>
            <a:r>
              <a:rPr lang="kk-KZ" sz="2000" dirty="0" smtClean="0">
                <a:solidFill>
                  <a:srgbClr val="FF0000"/>
                </a:solidFill>
              </a:rPr>
              <a:t>- здравствуйте</a:t>
            </a:r>
          </a:p>
          <a:p>
            <a:pPr algn="l"/>
            <a:r>
              <a:rPr lang="kk-KZ" sz="2000" dirty="0">
                <a:solidFill>
                  <a:srgbClr val="FF0000"/>
                </a:solidFill>
              </a:rPr>
              <a:t> </a:t>
            </a:r>
            <a:r>
              <a:rPr lang="kk-KZ" sz="2000" dirty="0" smtClean="0">
                <a:solidFill>
                  <a:srgbClr val="FF0000"/>
                </a:solidFill>
              </a:rPr>
              <a:t>                                                                                  </a:t>
            </a:r>
            <a:r>
              <a:rPr lang="kk-KZ" sz="2000" dirty="0" smtClean="0">
                <a:solidFill>
                  <a:srgbClr val="FF0000"/>
                </a:solidFill>
              </a:rPr>
              <a:t>               Қайырлы </a:t>
            </a:r>
            <a:r>
              <a:rPr lang="kk-KZ" sz="2000" dirty="0" smtClean="0">
                <a:solidFill>
                  <a:srgbClr val="FF0000"/>
                </a:solidFill>
              </a:rPr>
              <a:t>таң! - доброе утро!</a:t>
            </a:r>
          </a:p>
          <a:p>
            <a:pPr algn="l"/>
            <a:r>
              <a:rPr lang="kk-KZ" sz="2000" dirty="0">
                <a:solidFill>
                  <a:srgbClr val="FF0000"/>
                </a:solidFill>
              </a:rPr>
              <a:t> </a:t>
            </a:r>
            <a:r>
              <a:rPr lang="kk-KZ" sz="2000" dirty="0" smtClean="0">
                <a:solidFill>
                  <a:srgbClr val="FF0000"/>
                </a:solidFill>
              </a:rPr>
              <a:t>                                                                                   </a:t>
            </a:r>
            <a:r>
              <a:rPr lang="kk-KZ" sz="2000" dirty="0" smtClean="0">
                <a:solidFill>
                  <a:srgbClr val="FF0000"/>
                </a:solidFill>
              </a:rPr>
              <a:t>             Қайырлы </a:t>
            </a:r>
            <a:r>
              <a:rPr lang="kk-KZ" sz="2000" dirty="0" smtClean="0">
                <a:solidFill>
                  <a:srgbClr val="FF0000"/>
                </a:solidFill>
              </a:rPr>
              <a:t>күн! - добрый день!</a:t>
            </a:r>
          </a:p>
          <a:p>
            <a:pPr algn="l"/>
            <a:r>
              <a:rPr lang="kk-KZ" sz="2000" dirty="0">
                <a:solidFill>
                  <a:srgbClr val="FF0000"/>
                </a:solidFill>
              </a:rPr>
              <a:t> </a:t>
            </a:r>
            <a:r>
              <a:rPr lang="kk-KZ" sz="2000" dirty="0" smtClean="0">
                <a:solidFill>
                  <a:srgbClr val="FF0000"/>
                </a:solidFill>
              </a:rPr>
              <a:t>                                                                                   </a:t>
            </a:r>
            <a:r>
              <a:rPr lang="kk-KZ" sz="2000" dirty="0" smtClean="0">
                <a:solidFill>
                  <a:srgbClr val="FF0000"/>
                </a:solidFill>
              </a:rPr>
              <a:t>             Көктем </a:t>
            </a:r>
            <a:r>
              <a:rPr lang="kk-KZ" sz="2000" dirty="0" smtClean="0">
                <a:solidFill>
                  <a:srgbClr val="FF0000"/>
                </a:solidFill>
              </a:rPr>
              <a:t>- весна</a:t>
            </a:r>
          </a:p>
          <a:p>
            <a:pPr algn="l"/>
            <a:r>
              <a:rPr lang="kk-KZ" sz="2000" dirty="0">
                <a:solidFill>
                  <a:srgbClr val="FF0000"/>
                </a:solidFill>
              </a:rPr>
              <a:t> </a:t>
            </a:r>
            <a:r>
              <a:rPr lang="kk-KZ" sz="2000" dirty="0" smtClean="0">
                <a:solidFill>
                  <a:srgbClr val="FF0000"/>
                </a:solidFill>
              </a:rPr>
              <a:t>                                                                                    </a:t>
            </a:r>
            <a:r>
              <a:rPr lang="kk-KZ" sz="2000" dirty="0" smtClean="0">
                <a:solidFill>
                  <a:srgbClr val="FF0000"/>
                </a:solidFill>
              </a:rPr>
              <a:t>            Сәуір </a:t>
            </a:r>
            <a:r>
              <a:rPr lang="kk-KZ" sz="2000" dirty="0" smtClean="0">
                <a:solidFill>
                  <a:srgbClr val="FF0000"/>
                </a:solidFill>
              </a:rPr>
              <a:t>– апрель</a:t>
            </a:r>
          </a:p>
          <a:p>
            <a:pPr algn="l"/>
            <a:r>
              <a:rPr lang="kk-KZ" sz="2000" dirty="0">
                <a:solidFill>
                  <a:srgbClr val="FF0000"/>
                </a:solidFill>
              </a:rPr>
              <a:t> </a:t>
            </a:r>
            <a:r>
              <a:rPr lang="kk-KZ" sz="2000" dirty="0" smtClean="0">
                <a:solidFill>
                  <a:srgbClr val="FF0000"/>
                </a:solidFill>
              </a:rPr>
              <a:t>                                                                                    </a:t>
            </a:r>
            <a:r>
              <a:rPr lang="kk-KZ" sz="2000" dirty="0" smtClean="0">
                <a:solidFill>
                  <a:srgbClr val="FF0000"/>
                </a:solidFill>
              </a:rPr>
              <a:t>            Ауа-райы- </a:t>
            </a:r>
            <a:r>
              <a:rPr lang="kk-KZ" sz="2000" dirty="0" smtClean="0">
                <a:solidFill>
                  <a:srgbClr val="FF0000"/>
                </a:solidFill>
              </a:rPr>
              <a:t>погода</a:t>
            </a:r>
          </a:p>
          <a:p>
            <a:pPr algn="l"/>
            <a:r>
              <a:rPr lang="kk-KZ" sz="2000" dirty="0">
                <a:solidFill>
                  <a:srgbClr val="FF0000"/>
                </a:solidFill>
              </a:rPr>
              <a:t> </a:t>
            </a:r>
            <a:r>
              <a:rPr lang="kk-KZ" sz="2000" dirty="0" smtClean="0">
                <a:solidFill>
                  <a:srgbClr val="FF0000"/>
                </a:solidFill>
              </a:rPr>
              <a:t>                                                                                    </a:t>
            </a:r>
            <a:r>
              <a:rPr lang="kk-KZ" sz="2000" dirty="0" smtClean="0">
                <a:solidFill>
                  <a:srgbClr val="FF0000"/>
                </a:solidFill>
              </a:rPr>
              <a:t>            Жылы- </a:t>
            </a:r>
            <a:r>
              <a:rPr lang="kk-KZ" sz="2000" dirty="0" smtClean="0">
                <a:solidFill>
                  <a:srgbClr val="FF0000"/>
                </a:solidFill>
              </a:rPr>
              <a:t>тепло</a:t>
            </a:r>
          </a:p>
          <a:p>
            <a:pPr algn="l"/>
            <a:r>
              <a:rPr lang="kk-KZ" sz="2000" dirty="0">
                <a:solidFill>
                  <a:srgbClr val="FF0000"/>
                </a:solidFill>
              </a:rPr>
              <a:t> </a:t>
            </a:r>
            <a:r>
              <a:rPr lang="kk-KZ" sz="2000" dirty="0" smtClean="0">
                <a:solidFill>
                  <a:srgbClr val="FF0000"/>
                </a:solidFill>
              </a:rPr>
              <a:t>                                                                                     </a:t>
            </a:r>
          </a:p>
          <a:p>
            <a:pPr algn="l"/>
            <a:r>
              <a:rPr lang="kk-KZ" sz="2000" dirty="0" smtClean="0">
                <a:solidFill>
                  <a:srgbClr val="FF0000"/>
                </a:solidFill>
              </a:rPr>
              <a:t>.</a:t>
            </a:r>
          </a:p>
          <a:p>
            <a:pPr algn="l"/>
            <a:r>
              <a:rPr lang="kk-KZ" sz="2000" dirty="0">
                <a:solidFill>
                  <a:srgbClr val="FF0000"/>
                </a:solidFill>
              </a:rPr>
              <a:t> </a:t>
            </a:r>
            <a:r>
              <a:rPr lang="kk-KZ" sz="2000" dirty="0" smtClean="0">
                <a:solidFill>
                  <a:srgbClr val="FF0000"/>
                </a:solidFill>
              </a:rPr>
              <a:t>                                                                                            «Дидактикалық ойындар жиынтығы»</a:t>
            </a:r>
          </a:p>
          <a:p>
            <a:pPr algn="l"/>
            <a:r>
              <a:rPr lang="kk-KZ" sz="2000" dirty="0">
                <a:solidFill>
                  <a:srgbClr val="FF0000"/>
                </a:solidFill>
              </a:rPr>
              <a:t> </a:t>
            </a:r>
            <a:r>
              <a:rPr lang="kk-KZ" sz="2000" dirty="0" smtClean="0">
                <a:solidFill>
                  <a:srgbClr val="FF0000"/>
                </a:solidFill>
              </a:rPr>
              <a:t>                                                                                                 «Не артық?»    «Что лишнее?»</a:t>
            </a:r>
          </a:p>
          <a:p>
            <a:pPr algn="l"/>
            <a:r>
              <a:rPr lang="kk-KZ" sz="2000" dirty="0">
                <a:solidFill>
                  <a:srgbClr val="FF0000"/>
                </a:solidFill>
              </a:rPr>
              <a:t> </a:t>
            </a:r>
            <a:r>
              <a:rPr lang="kk-KZ" sz="2000" dirty="0" smtClean="0">
                <a:solidFill>
                  <a:srgbClr val="FF0000"/>
                </a:solidFill>
              </a:rPr>
              <a:t>                                                                                                    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kk-KZ" sz="2000" dirty="0">
                <a:solidFill>
                  <a:srgbClr val="FF0000"/>
                </a:solidFill>
              </a:rPr>
              <a:t>5-6 </a:t>
            </a:r>
            <a:r>
              <a:rPr lang="kk-KZ" sz="2000" dirty="0" smtClean="0">
                <a:solidFill>
                  <a:srgbClr val="FF0000"/>
                </a:solidFill>
              </a:rPr>
              <a:t>жас балаларына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kk-KZ" sz="2000" dirty="0" smtClean="0">
              <a:solidFill>
                <a:srgbClr val="FF0000"/>
              </a:solidFill>
            </a:endParaRPr>
          </a:p>
          <a:p>
            <a:pPr algn="l"/>
            <a:r>
              <a:rPr lang="kk-KZ" sz="2000" dirty="0" smtClean="0">
                <a:solidFill>
                  <a:srgbClr val="FF0000"/>
                </a:solidFill>
              </a:rPr>
              <a:t>                                                                                                   </a:t>
            </a:r>
            <a:r>
              <a:rPr lang="kk-KZ" sz="2000" dirty="0">
                <a:solidFill>
                  <a:srgbClr val="FF0000"/>
                </a:solidFill>
              </a:rPr>
              <a:t>Дайындаған қазақ тілі мұғалімі:</a:t>
            </a:r>
          </a:p>
          <a:p>
            <a:pPr algn="l"/>
            <a:r>
              <a:rPr lang="kk-KZ" sz="2000" dirty="0">
                <a:solidFill>
                  <a:srgbClr val="FF0000"/>
                </a:solidFill>
              </a:rPr>
              <a:t>                                                                                                   Шулембаева </a:t>
            </a:r>
            <a:r>
              <a:rPr lang="kk-KZ" sz="2000" dirty="0" smtClean="0">
                <a:solidFill>
                  <a:srgbClr val="FF0000"/>
                </a:solidFill>
              </a:rPr>
              <a:t>К.К</a:t>
            </a:r>
            <a:endParaRPr lang="kk-KZ" sz="2000" dirty="0" smtClean="0">
              <a:solidFill>
                <a:srgbClr val="FF0000"/>
              </a:solidFill>
            </a:endParaRPr>
          </a:p>
          <a:p>
            <a:pPr algn="l"/>
            <a:endParaRPr lang="kk-KZ" sz="2000" dirty="0" smtClean="0">
              <a:solidFill>
                <a:srgbClr val="FF0000"/>
              </a:solidFill>
            </a:endParaRPr>
          </a:p>
          <a:p>
            <a:pPr algn="l"/>
            <a:endParaRPr lang="kk-KZ" sz="2000" dirty="0">
              <a:solidFill>
                <a:schemeClr val="tx2"/>
              </a:solidFill>
            </a:endParaRPr>
          </a:p>
          <a:p>
            <a:pPr algn="l"/>
            <a:endParaRPr lang="kk-KZ" sz="2000" dirty="0" smtClean="0">
              <a:solidFill>
                <a:schemeClr val="tx2"/>
              </a:solidFill>
            </a:endParaRPr>
          </a:p>
          <a:p>
            <a:pPr algn="l"/>
            <a:endParaRPr lang="kk-KZ" sz="2000" dirty="0">
              <a:solidFill>
                <a:schemeClr val="tx2"/>
              </a:solidFill>
            </a:endParaRPr>
          </a:p>
          <a:p>
            <a:pPr algn="l"/>
            <a:r>
              <a:rPr lang="kk-KZ" sz="2000" dirty="0" smtClean="0">
                <a:solidFill>
                  <a:schemeClr val="tx2"/>
                </a:solidFill>
              </a:rPr>
              <a:t>                                                                                     </a:t>
            </a:r>
          </a:p>
          <a:p>
            <a:pPr algn="l"/>
            <a:endParaRPr lang="kk-KZ" sz="20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53650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18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368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ДИДАКТИЧЕСКАЯ ИГРА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"</a:t>
            </a:r>
            <a:r>
              <a:rPr lang="ru-RU" sz="3600" b="1" dirty="0">
                <a:solidFill>
                  <a:srgbClr val="C00000"/>
                </a:solidFill>
              </a:rPr>
              <a:t>ЧТО ЛИШНЕЕ"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Цель</a:t>
            </a:r>
            <a:r>
              <a:rPr lang="ru-RU" dirty="0">
                <a:solidFill>
                  <a:srgbClr val="C00000"/>
                </a:solidFill>
              </a:rPr>
              <a:t>: развитие мышления, зрительного внимания, развивать умение классифицировать предметы по существенному признаку, обобщать. Детям предлагается рассмотреть изображенные на картинке предметы, назвать их, объяснить их назначение и найти </a:t>
            </a:r>
            <a:r>
              <a:rPr lang="ru-RU" dirty="0" smtClean="0">
                <a:solidFill>
                  <a:srgbClr val="C00000"/>
                </a:solidFill>
              </a:rPr>
              <a:t>лишний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В процессе дидактических игр дети учатся применять имеющиеся знания в различных игровых условиях, активизируют разнообразные психические процессы и доставляют эмоциональную радость детей. Игра пронизывает всю жизнь ребенка, она способствует физическому и духовному здоровью, является источником обширной информации, методом обучения и воспитания ребят.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С </a:t>
            </a:r>
            <a:r>
              <a:rPr lang="ru-RU" dirty="0">
                <a:solidFill>
                  <a:srgbClr val="C00000"/>
                </a:solidFill>
              </a:rPr>
              <a:t>ее помощью создаются условия для развития творческих способностей, всестороннего развития ребенка. Существует прямая связь между эмоциональным состоянием малыша и интенсивностью протекания его психических процессов: мышления, речи, внимания, памяти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>
                <a:solidFill>
                  <a:srgbClr val="C00000"/>
                </a:solidFill>
              </a:rPr>
              <a:t>С помощью таких игрушек и игр воспитанники познают мир, знакомятся со свойствами предметов, при этом у них развиваются наблюдательность, сообразительность, ловкость, смекалка, выдержка, организованность.</a:t>
            </a:r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39008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dirty="0" smtClean="0">
                <a:solidFill>
                  <a:schemeClr val="accent2"/>
                </a:solidFill>
              </a:rPr>
              <a:t> </a:t>
            </a:r>
            <a:r>
              <a:rPr lang="kk-KZ" b="1" dirty="0" smtClean="0">
                <a:solidFill>
                  <a:schemeClr val="accent2"/>
                </a:solidFill>
              </a:rPr>
              <a:t>НЕ АРТЫҚ</a:t>
            </a:r>
            <a:r>
              <a:rPr lang="kk-KZ" b="1" dirty="0" smtClean="0">
                <a:solidFill>
                  <a:schemeClr val="accent2"/>
                </a:solidFill>
              </a:rPr>
              <a:t>?</a:t>
            </a:r>
            <a:r>
              <a:rPr lang="kk-KZ" b="1" dirty="0" smtClean="0">
                <a:solidFill>
                  <a:schemeClr val="accent2"/>
                </a:solidFill>
              </a:rPr>
              <a:t/>
            </a:r>
            <a:br>
              <a:rPr lang="kk-KZ" b="1" dirty="0" smtClean="0">
                <a:solidFill>
                  <a:schemeClr val="accent2"/>
                </a:solidFill>
              </a:rPr>
            </a:br>
            <a:r>
              <a:rPr lang="kk-KZ" sz="2000" b="1" dirty="0" smtClean="0">
                <a:solidFill>
                  <a:schemeClr val="accent2"/>
                </a:solidFill>
              </a:rPr>
              <a:t>Жемістер- фрукты, көкөністер- овощи</a:t>
            </a:r>
            <a:br>
              <a:rPr lang="kk-KZ" sz="2000" b="1" dirty="0" smtClean="0">
                <a:solidFill>
                  <a:schemeClr val="accent2"/>
                </a:solidFill>
              </a:rPr>
            </a:br>
            <a:r>
              <a:rPr lang="kk-KZ" sz="2000" b="1" dirty="0" smtClean="0">
                <a:solidFill>
                  <a:schemeClr val="accent2"/>
                </a:solidFill>
              </a:rPr>
              <a:t>Банан, лимон, алма- яблоко, алмұрт-груша, қырыққабат- капуста,анар-гранат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10"/>
            <a:ext cx="2376264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700809"/>
            <a:ext cx="208823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39"/>
            <a:ext cx="2520280" cy="16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201622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223224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2952328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30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kk-KZ" b="1" dirty="0" smtClean="0">
                <a:solidFill>
                  <a:schemeClr val="accent2"/>
                </a:solidFill>
              </a:rPr>
              <a:t>                           </a:t>
            </a:r>
            <a:r>
              <a:rPr lang="kk-KZ" sz="4000" b="1" dirty="0" smtClean="0">
                <a:solidFill>
                  <a:schemeClr val="accent2"/>
                </a:solidFill>
              </a:rPr>
              <a:t>ОТБАСЫ</a:t>
            </a: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sz="2200" b="1" dirty="0" smtClean="0">
                <a:solidFill>
                  <a:schemeClr val="accent2"/>
                </a:solidFill>
              </a:rPr>
              <a:t>Ата- дедушка,әже-бабушка,әке-папа,ана-мама,аға-старший брат,әпке- старшая </a:t>
            </a:r>
            <a:r>
              <a:rPr lang="kk-KZ" sz="2200" b="1" dirty="0" smtClean="0">
                <a:solidFill>
                  <a:schemeClr val="accent2"/>
                </a:solidFill>
              </a:rPr>
              <a:t>сестра, доп - мяч</a:t>
            </a:r>
            <a:endParaRPr lang="ru-RU" sz="22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1125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172819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216024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6792"/>
            <a:ext cx="151216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61047"/>
            <a:ext cx="1728192" cy="187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60470"/>
            <a:ext cx="187220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79"/>
            <a:ext cx="2160240" cy="189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057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kk-KZ" sz="2800" b="1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kk-KZ" sz="4000" b="1" dirty="0" smtClean="0">
                <a:solidFill>
                  <a:srgbClr val="C00000"/>
                </a:solidFill>
              </a:rPr>
              <a:t>КӨКӨНІСТЕР</a:t>
            </a:r>
            <a:br>
              <a:rPr lang="kk-KZ" sz="4000" b="1" dirty="0" smtClean="0">
                <a:solidFill>
                  <a:srgbClr val="C00000"/>
                </a:solidFill>
              </a:rPr>
            </a:br>
            <a:r>
              <a:rPr lang="kk-KZ" sz="1800" b="1" dirty="0" smtClean="0">
                <a:solidFill>
                  <a:srgbClr val="C00000"/>
                </a:solidFill>
              </a:rPr>
              <a:t>Сәбіз- морковь, қияр- огурец, қызанақ- помидор, қызылша- свекла,гүл- цветок,</a:t>
            </a:r>
            <a:br>
              <a:rPr lang="kk-KZ" sz="1800" b="1" dirty="0" smtClean="0">
                <a:solidFill>
                  <a:srgbClr val="C00000"/>
                </a:solidFill>
              </a:rPr>
            </a:br>
            <a:r>
              <a:rPr lang="kk-KZ" sz="1800" b="1" dirty="0" smtClean="0">
                <a:solidFill>
                  <a:srgbClr val="C00000"/>
                </a:solidFill>
              </a:rPr>
              <a:t>картоп- картошка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25658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02433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237626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33056"/>
            <a:ext cx="2088232" cy="21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205415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00808"/>
            <a:ext cx="288032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74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kk-KZ" sz="3600" b="1" dirty="0" smtClean="0">
                <a:solidFill>
                  <a:srgbClr val="C00000"/>
                </a:solidFill>
              </a:rPr>
              <a:t>                             ОЙЫНШЫҚТАР</a:t>
            </a:r>
            <a:br>
              <a:rPr lang="kk-KZ" sz="3600" b="1" dirty="0" smtClean="0">
                <a:solidFill>
                  <a:srgbClr val="C00000"/>
                </a:solidFill>
              </a:rPr>
            </a:br>
            <a:r>
              <a:rPr lang="kk-KZ" sz="2000" b="1" dirty="0" smtClean="0">
                <a:solidFill>
                  <a:srgbClr val="C00000"/>
                </a:solidFill>
              </a:rPr>
              <a:t>Қоян- заяц, текше- кубик,ұшақ- самолет, қуыршақ- кукла,</a:t>
            </a:r>
            <a:br>
              <a:rPr lang="kk-KZ" sz="2000" b="1" dirty="0" smtClean="0">
                <a:solidFill>
                  <a:srgbClr val="C00000"/>
                </a:solidFill>
              </a:rPr>
            </a:br>
            <a:r>
              <a:rPr lang="kk-KZ" sz="2000" b="1" dirty="0" smtClean="0">
                <a:solidFill>
                  <a:srgbClr val="C00000"/>
                </a:solidFill>
              </a:rPr>
              <a:t>қонжық-медвежонок, сүт- молоко.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66317"/>
            <a:ext cx="244827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66317"/>
            <a:ext cx="2376264" cy="176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7"/>
            <a:ext cx="2880320" cy="183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22322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73016"/>
            <a:ext cx="2160240" cy="223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208823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5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8928991" cy="65527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2678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232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ОЙНАЙМЫЗ,ОЙЛАЙМЫЗ ИГРАЕМ , ДУМАЕМ</vt:lpstr>
      <vt:lpstr>ДИДАКТИЧЕСКАЯ ИГРА  "ЧТО ЛИШНЕЕ"</vt:lpstr>
      <vt:lpstr> НЕ АРТЫҚ? Жемістер- фрукты, көкөністер- овощи Банан, лимон, алма- яблоко, алмұрт-груша, қырыққабат- капуста,анар-гранат</vt:lpstr>
      <vt:lpstr>                           ОТБАСЫ Ата- дедушка,әже-бабушка,әке-папа,ана-мама,аға-старший брат,әпке- старшая сестра, доп - мяч</vt:lpstr>
      <vt:lpstr>                                       КӨКӨНІСТЕР Сәбіз- морковь, қияр- огурец, қызанақ- помидор, қызылша- свекла,гүл- цветок, картоп- картошка</vt:lpstr>
      <vt:lpstr>                             ОЙЫНШЫҚТАР Қоян- заяц, текше- кубик,ұшақ- самолет, қуыршақ- кукла, қонжық-медвежонок, сүт- молоко.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Домашний</cp:lastModifiedBy>
  <cp:revision>25</cp:revision>
  <dcterms:created xsi:type="dcterms:W3CDTF">2020-04-10T08:25:34Z</dcterms:created>
  <dcterms:modified xsi:type="dcterms:W3CDTF">2020-04-14T09:44:27Z</dcterms:modified>
</cp:coreProperties>
</file>